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omments/comment1.xml" ContentType="application/vnd.openxmlformats-officedocument.presentationml.comment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omments/comment2.xml" ContentType="application/vnd.openxmlformats-officedocument.presentationml.comments+xml"/>
  <Override PartName="/ppt/notesSlides/notesSlide13.xml" ContentType="application/vnd.openxmlformats-officedocument.presentationml.notesSlide+xml"/>
  <Override PartName="/ppt/comments/comment3.xml" ContentType="application/vnd.openxmlformats-officedocument.presentationml.comments+xml"/>
  <Override PartName="/ppt/notesSlides/notesSlide1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9"/>
  </p:notesMasterIdLst>
  <p:sldIdLst>
    <p:sldId id="256" r:id="rId2"/>
    <p:sldId id="273" r:id="rId3"/>
    <p:sldId id="274" r:id="rId4"/>
    <p:sldId id="272" r:id="rId5"/>
    <p:sldId id="266" r:id="rId6"/>
    <p:sldId id="263" r:id="rId7"/>
    <p:sldId id="294" r:id="rId8"/>
    <p:sldId id="293" r:id="rId9"/>
    <p:sldId id="264" r:id="rId10"/>
    <p:sldId id="275" r:id="rId11"/>
    <p:sldId id="265" r:id="rId12"/>
    <p:sldId id="267" r:id="rId13"/>
    <p:sldId id="291" r:id="rId14"/>
    <p:sldId id="268" r:id="rId15"/>
    <p:sldId id="292" r:id="rId16"/>
    <p:sldId id="269" r:id="rId17"/>
    <p:sldId id="262" r:id="rId18"/>
    <p:sldId id="270" r:id="rId19"/>
    <p:sldId id="271" r:id="rId20"/>
    <p:sldId id="276" r:id="rId21"/>
    <p:sldId id="286" r:id="rId22"/>
    <p:sldId id="288" r:id="rId23"/>
    <p:sldId id="289" r:id="rId24"/>
    <p:sldId id="287" r:id="rId25"/>
    <p:sldId id="285" r:id="rId26"/>
    <p:sldId id="298" r:id="rId27"/>
    <p:sldId id="299" r:id="rId28"/>
    <p:sldId id="297" r:id="rId29"/>
    <p:sldId id="295" r:id="rId30"/>
    <p:sldId id="296" r:id="rId31"/>
    <p:sldId id="278" r:id="rId32"/>
    <p:sldId id="279" r:id="rId33"/>
    <p:sldId id="280" r:id="rId34"/>
    <p:sldId id="281" r:id="rId35"/>
    <p:sldId id="282" r:id="rId36"/>
    <p:sldId id="283" r:id="rId37"/>
    <p:sldId id="290"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F0AB5F7F-0A37-450E-83E6-E8D1B4BB5FEB}">
          <p14:sldIdLst>
            <p14:sldId id="256"/>
            <p14:sldId id="273"/>
            <p14:sldId id="274"/>
            <p14:sldId id="272"/>
            <p14:sldId id="266"/>
            <p14:sldId id="263"/>
            <p14:sldId id="294"/>
            <p14:sldId id="293"/>
            <p14:sldId id="264"/>
            <p14:sldId id="275"/>
            <p14:sldId id="265"/>
            <p14:sldId id="267"/>
            <p14:sldId id="291"/>
            <p14:sldId id="268"/>
            <p14:sldId id="292"/>
            <p14:sldId id="269"/>
            <p14:sldId id="262"/>
            <p14:sldId id="270"/>
            <p14:sldId id="271"/>
            <p14:sldId id="276"/>
            <p14:sldId id="286"/>
            <p14:sldId id="288"/>
            <p14:sldId id="289"/>
            <p14:sldId id="287"/>
            <p14:sldId id="285"/>
            <p14:sldId id="298"/>
            <p14:sldId id="299"/>
            <p14:sldId id="297"/>
            <p14:sldId id="295"/>
            <p14:sldId id="296"/>
            <p14:sldId id="278"/>
            <p14:sldId id="279"/>
            <p14:sldId id="280"/>
            <p14:sldId id="281"/>
            <p14:sldId id="282"/>
            <p14:sldId id="283"/>
            <p14:sldId id="290"/>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evin Moens" initials="KM" lastIdx="3" clrIdx="0">
    <p:extLst>
      <p:ext uri="{19B8F6BF-5375-455C-9EA6-DF929625EA0E}">
        <p15:presenceInfo xmlns:p15="http://schemas.microsoft.com/office/powerpoint/2012/main" userId="d0373299f81a58f4"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FFFF"/>
    <a:srgbClr val="FF00FF"/>
    <a:srgbClr val="FFFF00"/>
    <a:srgbClr val="0000FF"/>
    <a:srgbClr val="00FF00"/>
    <a:srgbClr val="FF0000"/>
    <a:srgbClr val="EBB000"/>
    <a:srgbClr val="882233"/>
    <a:srgbClr val="6600FF"/>
    <a:srgbClr val="FF00A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17894E1-1976-478F-AB63-E50C2247A66A}" v="41" dt="2022-05-12T01:33:22.20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981" autoAdjust="0"/>
    <p:restoredTop sz="74716" autoAdjust="0"/>
  </p:normalViewPr>
  <p:slideViewPr>
    <p:cSldViewPr snapToGrid="0">
      <p:cViewPr>
        <p:scale>
          <a:sx n="80" d="100"/>
          <a:sy n="80" d="100"/>
        </p:scale>
        <p:origin x="557" y="-288"/>
      </p:cViewPr>
      <p:guideLst/>
    </p:cSldViewPr>
  </p:slideViewPr>
  <p:outlineViewPr>
    <p:cViewPr>
      <p:scale>
        <a:sx n="33" d="100"/>
        <a:sy n="33" d="100"/>
      </p:scale>
      <p:origin x="0" y="-15270"/>
    </p:cViewPr>
  </p:outlineViewPr>
  <p:notesTextViewPr>
    <p:cViewPr>
      <p:scale>
        <a:sx n="176" d="100"/>
        <a:sy n="176" d="100"/>
      </p:scale>
      <p:origin x="0" y="0"/>
    </p:cViewPr>
  </p:notesTextViewPr>
  <p:sorterViewPr>
    <p:cViewPr>
      <p:scale>
        <a:sx n="100" d="100"/>
        <a:sy n="100" d="100"/>
      </p:scale>
      <p:origin x="0" y="-8850"/>
    </p:cViewPr>
  </p:sorterViewPr>
  <p:notesViewPr>
    <p:cSldViewPr snapToGrid="0">
      <p:cViewPr>
        <p:scale>
          <a:sx n="65" d="100"/>
          <a:sy n="65" d="100"/>
        </p:scale>
        <p:origin x="3154" y="29"/>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commentAuthors" Target="commentAuthors.xml"/><Relationship Id="rId45"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2-07-11T20:48:08.795" idx="1">
    <p:pos x="10" y="10"/>
    <p:text/>
    <p:extLst>
      <p:ext uri="{C676402C-5697-4E1C-873F-D02D1690AC5C}">
        <p15:threadingInfo xmlns:p15="http://schemas.microsoft.com/office/powerpoint/2012/main" timeZoneBias="30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2-07-18T21:25:16.659" idx="2">
    <p:pos x="10" y="10"/>
    <p:text>And now you must know that my dad has been working here for twenty years and all he knows is Red green blue yellow teal and MAGENTA! Well plus black an white but…</p:text>
    <p:extLst>
      <p:ext uri="{C676402C-5697-4E1C-873F-D02D1690AC5C}">
        <p15:threadingInfo xmlns:p15="http://schemas.microsoft.com/office/powerpoint/2012/main" timeZoneBias="30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22-07-26T21:58:19.660" idx="3">
    <p:pos x="10" y="10"/>
    <p:text>So What you tart with is hte Basics and those are:</p:text>
    <p:extLst>
      <p:ext uri="{C676402C-5697-4E1C-873F-D02D1690AC5C}">
        <p15:threadingInfo xmlns:p15="http://schemas.microsoft.com/office/powerpoint/2012/main" timeZoneBias="30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A065681-88F1-4872-B208-B53BCC8B42F3}" type="datetimeFigureOut">
              <a:rPr lang="en-US" smtClean="0"/>
              <a:t>7/26/2022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AA20043-755E-4D2A-B767-23CBDFF65C2F}" type="slidenum">
              <a:rPr lang="en-US" smtClean="0"/>
              <a:t>‹#›</a:t>
            </a:fld>
            <a:endParaRPr lang="en-US"/>
          </a:p>
        </p:txBody>
      </p:sp>
    </p:spTree>
    <p:extLst>
      <p:ext uri="{BB962C8B-B14F-4D97-AF65-F5344CB8AC3E}">
        <p14:creationId xmlns:p14="http://schemas.microsoft.com/office/powerpoint/2010/main" val="22820206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Your color game is weak!</a:t>
            </a:r>
          </a:p>
          <a:p>
            <a:r>
              <a:rPr lang="en-US" dirty="0"/>
              <a:t>No Way!</a:t>
            </a:r>
          </a:p>
        </p:txBody>
      </p:sp>
      <p:sp>
        <p:nvSpPr>
          <p:cNvPr id="4" name="Slide Number Placeholder 3"/>
          <p:cNvSpPr>
            <a:spLocks noGrp="1"/>
          </p:cNvSpPr>
          <p:nvPr>
            <p:ph type="sldNum" sz="quarter" idx="5"/>
          </p:nvPr>
        </p:nvSpPr>
        <p:spPr/>
        <p:txBody>
          <a:bodyPr/>
          <a:lstStyle/>
          <a:p>
            <a:fld id="{AAA20043-755E-4D2A-B767-23CBDFF65C2F}" type="slidenum">
              <a:rPr lang="en-US" smtClean="0"/>
              <a:t>2</a:t>
            </a:fld>
            <a:endParaRPr lang="en-US"/>
          </a:p>
        </p:txBody>
      </p:sp>
    </p:spTree>
    <p:extLst>
      <p:ext uri="{BB962C8B-B14F-4D97-AF65-F5344CB8AC3E}">
        <p14:creationId xmlns:p14="http://schemas.microsoft.com/office/powerpoint/2010/main" val="1265204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3:12</a:t>
            </a:r>
          </a:p>
        </p:txBody>
      </p:sp>
      <p:sp>
        <p:nvSpPr>
          <p:cNvPr id="4" name="Slide Number Placeholder 3"/>
          <p:cNvSpPr>
            <a:spLocks noGrp="1"/>
          </p:cNvSpPr>
          <p:nvPr>
            <p:ph type="sldNum" sz="quarter" idx="5"/>
          </p:nvPr>
        </p:nvSpPr>
        <p:spPr/>
        <p:txBody>
          <a:bodyPr/>
          <a:lstStyle/>
          <a:p>
            <a:fld id="{AAA20043-755E-4D2A-B767-23CBDFF65C2F}" type="slidenum">
              <a:rPr lang="en-US" smtClean="0"/>
              <a:t>23</a:t>
            </a:fld>
            <a:endParaRPr lang="en-US"/>
          </a:p>
        </p:txBody>
      </p:sp>
    </p:spTree>
    <p:extLst>
      <p:ext uri="{BB962C8B-B14F-4D97-AF65-F5344CB8AC3E}">
        <p14:creationId xmlns:p14="http://schemas.microsoft.com/office/powerpoint/2010/main" val="3528531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END 3:15</a:t>
            </a:r>
          </a:p>
        </p:txBody>
      </p:sp>
      <p:sp>
        <p:nvSpPr>
          <p:cNvPr id="4" name="Slide Number Placeholder 3"/>
          <p:cNvSpPr>
            <a:spLocks noGrp="1"/>
          </p:cNvSpPr>
          <p:nvPr>
            <p:ph type="sldNum" sz="quarter" idx="5"/>
          </p:nvPr>
        </p:nvSpPr>
        <p:spPr/>
        <p:txBody>
          <a:bodyPr/>
          <a:lstStyle/>
          <a:p>
            <a:fld id="{AAA20043-755E-4D2A-B767-23CBDFF65C2F}" type="slidenum">
              <a:rPr lang="en-US" smtClean="0"/>
              <a:t>24</a:t>
            </a:fld>
            <a:endParaRPr lang="en-US"/>
          </a:p>
        </p:txBody>
      </p:sp>
    </p:spTree>
    <p:extLst>
      <p:ext uri="{BB962C8B-B14F-4D97-AF65-F5344CB8AC3E}">
        <p14:creationId xmlns:p14="http://schemas.microsoft.com/office/powerpoint/2010/main" val="19005274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Colors. I love colors.</a:t>
            </a:r>
          </a:p>
        </p:txBody>
      </p:sp>
      <p:sp>
        <p:nvSpPr>
          <p:cNvPr id="4" name="Slide Number Placeholder 3"/>
          <p:cNvSpPr>
            <a:spLocks noGrp="1"/>
          </p:cNvSpPr>
          <p:nvPr>
            <p:ph type="sldNum" sz="quarter" idx="5"/>
          </p:nvPr>
        </p:nvSpPr>
        <p:spPr/>
        <p:txBody>
          <a:bodyPr/>
          <a:lstStyle/>
          <a:p>
            <a:fld id="{AAA20043-755E-4D2A-B767-23CBDFF65C2F}" type="slidenum">
              <a:rPr lang="en-US" smtClean="0"/>
              <a:t>25</a:t>
            </a:fld>
            <a:endParaRPr lang="en-US"/>
          </a:p>
        </p:txBody>
      </p:sp>
    </p:spTree>
    <p:extLst>
      <p:ext uri="{BB962C8B-B14F-4D97-AF65-F5344CB8AC3E}">
        <p14:creationId xmlns:p14="http://schemas.microsoft.com/office/powerpoint/2010/main" val="24659693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you start with is the Basics and those are:</a:t>
            </a:r>
          </a:p>
          <a:p>
            <a:r>
              <a:rPr lang="en-US" dirty="0"/>
              <a:t>Red #F00  Green #0F0  Blue #00F</a:t>
            </a:r>
          </a:p>
          <a:p>
            <a:r>
              <a:rPr lang="en-US" dirty="0"/>
              <a:t>And now you must know that my dad has been coding for over twenty years and all he knows is red, green blue, yellow, teal and magenta!  Well plus black and white but…</a:t>
            </a:r>
          </a:p>
        </p:txBody>
      </p:sp>
      <p:sp>
        <p:nvSpPr>
          <p:cNvPr id="4" name="Slide Number Placeholder 3"/>
          <p:cNvSpPr>
            <a:spLocks noGrp="1"/>
          </p:cNvSpPr>
          <p:nvPr>
            <p:ph type="sldNum" sz="quarter" idx="5"/>
          </p:nvPr>
        </p:nvSpPr>
        <p:spPr/>
        <p:txBody>
          <a:bodyPr/>
          <a:lstStyle/>
          <a:p>
            <a:fld id="{AAA20043-755E-4D2A-B767-23CBDFF65C2F}" type="slidenum">
              <a:rPr lang="en-US" smtClean="0"/>
              <a:t>26</a:t>
            </a:fld>
            <a:endParaRPr lang="en-US"/>
          </a:p>
        </p:txBody>
      </p:sp>
    </p:spTree>
    <p:extLst>
      <p:ext uri="{BB962C8B-B14F-4D97-AF65-F5344CB8AC3E}">
        <p14:creationId xmlns:p14="http://schemas.microsoft.com/office/powerpoint/2010/main" val="31046442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AA20043-755E-4D2A-B767-23CBDFF65C2F}" type="slidenum">
              <a:rPr lang="en-US" smtClean="0"/>
              <a:t>27</a:t>
            </a:fld>
            <a:endParaRPr lang="en-US"/>
          </a:p>
        </p:txBody>
      </p:sp>
    </p:spTree>
    <p:extLst>
      <p:ext uri="{BB962C8B-B14F-4D97-AF65-F5344CB8AC3E}">
        <p14:creationId xmlns:p14="http://schemas.microsoft.com/office/powerpoint/2010/main" val="12321556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END 2:37</a:t>
            </a:r>
          </a:p>
        </p:txBody>
      </p:sp>
      <p:sp>
        <p:nvSpPr>
          <p:cNvPr id="4" name="Slide Number Placeholder 3"/>
          <p:cNvSpPr>
            <a:spLocks noGrp="1"/>
          </p:cNvSpPr>
          <p:nvPr>
            <p:ph type="sldNum" sz="quarter" idx="5"/>
          </p:nvPr>
        </p:nvSpPr>
        <p:spPr/>
        <p:txBody>
          <a:bodyPr/>
          <a:lstStyle/>
          <a:p>
            <a:fld id="{AAA20043-755E-4D2A-B767-23CBDFF65C2F}" type="slidenum">
              <a:rPr lang="en-US" smtClean="0"/>
              <a:t>5</a:t>
            </a:fld>
            <a:endParaRPr lang="en-US"/>
          </a:p>
        </p:txBody>
      </p:sp>
    </p:spTree>
    <p:extLst>
      <p:ext uri="{BB962C8B-B14F-4D97-AF65-F5344CB8AC3E}">
        <p14:creationId xmlns:p14="http://schemas.microsoft.com/office/powerpoint/2010/main" val="40838019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High school going through motions</a:t>
            </a:r>
          </a:p>
          <a:p>
            <a:r>
              <a:rPr lang="en-US" dirty="0"/>
              <a:t>No collage talk</a:t>
            </a:r>
          </a:p>
          <a:p>
            <a:r>
              <a:rPr lang="en-US" dirty="0"/>
              <a:t>Junior year elective, programming – sick – basic book</a:t>
            </a:r>
          </a:p>
          <a:p>
            <a:r>
              <a:rPr lang="en-US" dirty="0"/>
              <a:t>Collage – not smart enough</a:t>
            </a:r>
          </a:p>
          <a:p>
            <a:r>
              <a:rPr lang="en-US" dirty="0"/>
              <a:t>End 2:43</a:t>
            </a:r>
          </a:p>
        </p:txBody>
      </p:sp>
      <p:sp>
        <p:nvSpPr>
          <p:cNvPr id="4" name="Slide Number Placeholder 3"/>
          <p:cNvSpPr>
            <a:spLocks noGrp="1"/>
          </p:cNvSpPr>
          <p:nvPr>
            <p:ph type="sldNum" sz="quarter" idx="5"/>
          </p:nvPr>
        </p:nvSpPr>
        <p:spPr/>
        <p:txBody>
          <a:bodyPr/>
          <a:lstStyle/>
          <a:p>
            <a:fld id="{AAA20043-755E-4D2A-B767-23CBDFF65C2F}" type="slidenum">
              <a:rPr lang="en-US" smtClean="0"/>
              <a:t>6</a:t>
            </a:fld>
            <a:endParaRPr lang="en-US"/>
          </a:p>
        </p:txBody>
      </p:sp>
    </p:spTree>
    <p:extLst>
      <p:ext uri="{BB962C8B-B14F-4D97-AF65-F5344CB8AC3E}">
        <p14:creationId xmlns:p14="http://schemas.microsoft.com/office/powerpoint/2010/main" val="15811369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Dev loop - boring</a:t>
            </a:r>
          </a:p>
        </p:txBody>
      </p:sp>
      <p:sp>
        <p:nvSpPr>
          <p:cNvPr id="4" name="Slide Number Placeholder 3"/>
          <p:cNvSpPr>
            <a:spLocks noGrp="1"/>
          </p:cNvSpPr>
          <p:nvPr>
            <p:ph type="sldNum" sz="quarter" idx="5"/>
          </p:nvPr>
        </p:nvSpPr>
        <p:spPr/>
        <p:txBody>
          <a:bodyPr/>
          <a:lstStyle/>
          <a:p>
            <a:fld id="{AAA20043-755E-4D2A-B767-23CBDFF65C2F}" type="slidenum">
              <a:rPr lang="en-US" smtClean="0"/>
              <a:t>7</a:t>
            </a:fld>
            <a:endParaRPr lang="en-US"/>
          </a:p>
        </p:txBody>
      </p:sp>
    </p:spTree>
    <p:extLst>
      <p:ext uri="{BB962C8B-B14F-4D97-AF65-F5344CB8AC3E}">
        <p14:creationId xmlns:p14="http://schemas.microsoft.com/office/powerpoint/2010/main" val="36292951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END 2:50</a:t>
            </a:r>
          </a:p>
        </p:txBody>
      </p:sp>
      <p:sp>
        <p:nvSpPr>
          <p:cNvPr id="4" name="Slide Number Placeholder 3"/>
          <p:cNvSpPr>
            <a:spLocks noGrp="1"/>
          </p:cNvSpPr>
          <p:nvPr>
            <p:ph type="sldNum" sz="quarter" idx="5"/>
          </p:nvPr>
        </p:nvSpPr>
        <p:spPr/>
        <p:txBody>
          <a:bodyPr/>
          <a:lstStyle/>
          <a:p>
            <a:fld id="{AAA20043-755E-4D2A-B767-23CBDFF65C2F}" type="slidenum">
              <a:rPr lang="en-US" smtClean="0"/>
              <a:t>8</a:t>
            </a:fld>
            <a:endParaRPr lang="en-US"/>
          </a:p>
        </p:txBody>
      </p:sp>
    </p:spTree>
    <p:extLst>
      <p:ext uri="{BB962C8B-B14F-4D97-AF65-F5344CB8AC3E}">
        <p14:creationId xmlns:p14="http://schemas.microsoft.com/office/powerpoint/2010/main" val="24484688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ABOUT 3:00</a:t>
            </a:r>
          </a:p>
        </p:txBody>
      </p:sp>
      <p:sp>
        <p:nvSpPr>
          <p:cNvPr id="4" name="Slide Number Placeholder 3"/>
          <p:cNvSpPr>
            <a:spLocks noGrp="1"/>
          </p:cNvSpPr>
          <p:nvPr>
            <p:ph type="sldNum" sz="quarter" idx="5"/>
          </p:nvPr>
        </p:nvSpPr>
        <p:spPr/>
        <p:txBody>
          <a:bodyPr/>
          <a:lstStyle/>
          <a:p>
            <a:fld id="{AAA20043-755E-4D2A-B767-23CBDFF65C2F}" type="slidenum">
              <a:rPr lang="en-US" smtClean="0"/>
              <a:t>12</a:t>
            </a:fld>
            <a:endParaRPr lang="en-US"/>
          </a:p>
        </p:txBody>
      </p:sp>
    </p:spTree>
    <p:extLst>
      <p:ext uri="{BB962C8B-B14F-4D97-AF65-F5344CB8AC3E}">
        <p14:creationId xmlns:p14="http://schemas.microsoft.com/office/powerpoint/2010/main" val="38740031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A20043-755E-4D2A-B767-23CBDFF65C2F}" type="slidenum">
              <a:rPr lang="en-US" smtClean="0"/>
              <a:t>13</a:t>
            </a:fld>
            <a:endParaRPr lang="en-US"/>
          </a:p>
        </p:txBody>
      </p:sp>
    </p:spTree>
    <p:extLst>
      <p:ext uri="{BB962C8B-B14F-4D97-AF65-F5344CB8AC3E}">
        <p14:creationId xmlns:p14="http://schemas.microsoft.com/office/powerpoint/2010/main" val="29043279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a:solidFill>
                  <a:srgbClr val="000000"/>
                </a:solidFill>
                <a:effectLst/>
                <a:latin typeface="-apple-system"/>
              </a:rPr>
              <a:t>Sudoku</a:t>
            </a:r>
          </a:p>
          <a:p>
            <a:endParaRPr lang="en-US" dirty="0"/>
          </a:p>
        </p:txBody>
      </p:sp>
      <p:sp>
        <p:nvSpPr>
          <p:cNvPr id="4" name="Slide Number Placeholder 3"/>
          <p:cNvSpPr>
            <a:spLocks noGrp="1"/>
          </p:cNvSpPr>
          <p:nvPr>
            <p:ph type="sldNum" sz="quarter" idx="5"/>
          </p:nvPr>
        </p:nvSpPr>
        <p:spPr/>
        <p:txBody>
          <a:bodyPr/>
          <a:lstStyle/>
          <a:p>
            <a:fld id="{AAA20043-755E-4D2A-B767-23CBDFF65C2F}" type="slidenum">
              <a:rPr lang="en-US" smtClean="0"/>
              <a:t>16</a:t>
            </a:fld>
            <a:endParaRPr lang="en-US"/>
          </a:p>
        </p:txBody>
      </p:sp>
    </p:spTree>
    <p:extLst>
      <p:ext uri="{BB962C8B-B14F-4D97-AF65-F5344CB8AC3E}">
        <p14:creationId xmlns:p14="http://schemas.microsoft.com/office/powerpoint/2010/main" val="975924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END 3:10</a:t>
            </a:r>
          </a:p>
        </p:txBody>
      </p:sp>
      <p:sp>
        <p:nvSpPr>
          <p:cNvPr id="4" name="Slide Number Placeholder 3"/>
          <p:cNvSpPr>
            <a:spLocks noGrp="1"/>
          </p:cNvSpPr>
          <p:nvPr>
            <p:ph type="sldNum" sz="quarter" idx="5"/>
          </p:nvPr>
        </p:nvSpPr>
        <p:spPr/>
        <p:txBody>
          <a:bodyPr/>
          <a:lstStyle/>
          <a:p>
            <a:fld id="{AAA20043-755E-4D2A-B767-23CBDFF65C2F}" type="slidenum">
              <a:rPr lang="en-US" smtClean="0"/>
              <a:t>19</a:t>
            </a:fld>
            <a:endParaRPr lang="en-US"/>
          </a:p>
        </p:txBody>
      </p:sp>
    </p:spTree>
    <p:extLst>
      <p:ext uri="{BB962C8B-B14F-4D97-AF65-F5344CB8AC3E}">
        <p14:creationId xmlns:p14="http://schemas.microsoft.com/office/powerpoint/2010/main" val="7281475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7/26/2022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dirty="0"/>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7/26/2022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dirty="0"/>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7/26/2022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dirty="0"/>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7/26/2022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dirty="0"/>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7/26/2022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dirty="0"/>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46CE7D5-CF57-46EF-B807-FDD0502418D4}" type="datetimeFigureOut">
              <a:rPr lang="en-US" smtClean="0"/>
              <a:t>7/26/2022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dirty="0"/>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46CE7D5-CF57-46EF-B807-FDD0502418D4}" type="datetimeFigureOut">
              <a:rPr lang="en-US" smtClean="0"/>
              <a:t>7/26/2022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dirty="0"/>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46CE7D5-CF57-46EF-B807-FDD0502418D4}" type="datetimeFigureOut">
              <a:rPr lang="en-US" smtClean="0"/>
              <a:t>7/26/2022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dirty="0"/>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7/26/2022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dirty="0"/>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7/26/2022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dirty="0"/>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7/26/2022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dirty="0"/>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7/26/2022</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dirty="0"/>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freepngimg.com/png/17403-technology-picture" TargetMode="External"/><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hyperlink" Target="https://github.com/kevmoens/ThatConference2022" TargetMode="External"/></Relationships>
</file>

<file path=ppt/slides/_rels/slide1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kevmoens.s3.amazonaws.com/CosmicBattle/index.html"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hyperlink" Target="https://kevmoens.s3.amazonaws.com/MattRamage/index.html" TargetMode="External"/><Relationship Id="rId4" Type="http://schemas.openxmlformats.org/officeDocument/2006/relationships/hyperlink" Target="https://kevmoens.s3.amazonaws.com/LegoSampleGame/index.html"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kevmoens.github.io/Ellabit"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comments" Target="../comments/comment2.xml"/></Relationships>
</file>

<file path=ppt/slides/_rels/slide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comments" Target="../comments/commen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hyperlink" Target="https://github.com/kevmoens/ThatConference2022"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5A59F003-E00A-43F9-91DC-CC54E3B874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4" descr="Icon&#10;&#10;Description automatically generated">
            <a:extLst>
              <a:ext uri="{FF2B5EF4-FFF2-40B4-BE49-F238E27FC236}">
                <a16:creationId xmlns:a16="http://schemas.microsoft.com/office/drawing/2014/main" id="{25759BBB-016A-E621-31B5-67E01DF7CAEE}"/>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l="1389" t="28612" r="-1" b="10931"/>
          <a:stretch/>
        </p:blipFill>
        <p:spPr>
          <a:xfrm>
            <a:off x="20" y="10"/>
            <a:ext cx="12191981" cy="6857990"/>
          </a:xfrm>
          <a:prstGeom prst="rect">
            <a:avLst/>
          </a:prstGeom>
        </p:spPr>
      </p:pic>
      <p:sp>
        <p:nvSpPr>
          <p:cNvPr id="36" name="Rectangle 35">
            <a:extLst>
              <a:ext uri="{FF2B5EF4-FFF2-40B4-BE49-F238E27FC236}">
                <a16:creationId xmlns:a16="http://schemas.microsoft.com/office/drawing/2014/main" id="{D74A4382-E3AD-430A-9A1F-DFA3E0E77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799868" y="-1534136"/>
            <a:ext cx="4592270" cy="12192001"/>
          </a:xfrm>
          <a:prstGeom prst="rect">
            <a:avLst/>
          </a:prstGeom>
          <a:gradFill>
            <a:gsLst>
              <a:gs pos="35000">
                <a:schemeClr val="bg1">
                  <a:alpha val="46000"/>
                </a:schemeClr>
              </a:gs>
              <a:gs pos="21000">
                <a:schemeClr val="bg1">
                  <a:alpha val="30000"/>
                </a:schemeClr>
              </a:gs>
              <a:gs pos="0">
                <a:schemeClr val="bg1">
                  <a:alpha val="0"/>
                </a:schemeClr>
              </a:gs>
              <a:gs pos="100000">
                <a:schemeClr val="bg1">
                  <a:alpha val="9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p:nvPr>
        </p:nvSpPr>
        <p:spPr>
          <a:xfrm>
            <a:off x="404553" y="3091928"/>
            <a:ext cx="9078562" cy="2387600"/>
          </a:xfrm>
        </p:spPr>
        <p:txBody>
          <a:bodyPr>
            <a:normAutofit/>
          </a:bodyPr>
          <a:lstStyle/>
          <a:p>
            <a:pPr algn="l"/>
            <a:r>
              <a:rPr lang="en-US" sz="6600" b="1" dirty="0">
                <a:latin typeface="+mn-lt"/>
              </a:rPr>
              <a:t>Get your little ones around the camp fire!</a:t>
            </a:r>
          </a:p>
        </p:txBody>
      </p:sp>
      <p:sp>
        <p:nvSpPr>
          <p:cNvPr id="38" name="Rectangle: Rounded Corners 37">
            <a:extLst>
              <a:ext uri="{FF2B5EF4-FFF2-40B4-BE49-F238E27FC236}">
                <a16:creationId xmlns:a16="http://schemas.microsoft.com/office/drawing/2014/main" id="{79F40191-0F44-4FD1-82CC-ACB507C14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575039"/>
            <a:ext cx="9785897"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Subtitle 2"/>
          <p:cNvSpPr>
            <a:spLocks noGrp="1"/>
          </p:cNvSpPr>
          <p:nvPr>
            <p:ph type="subTitle" idx="1"/>
          </p:nvPr>
        </p:nvSpPr>
        <p:spPr>
          <a:xfrm>
            <a:off x="404553" y="5624945"/>
            <a:ext cx="9263554" cy="592975"/>
          </a:xfrm>
        </p:spPr>
        <p:txBody>
          <a:bodyPr anchor="ctr">
            <a:normAutofit fontScale="92500"/>
          </a:bodyPr>
          <a:lstStyle/>
          <a:p>
            <a:pPr algn="l"/>
            <a:r>
              <a:rPr lang="en-US" sz="3000" dirty="0"/>
              <a:t>Kevin and Ella Moens        </a:t>
            </a:r>
            <a:r>
              <a:rPr lang="en-US" sz="2200" dirty="0">
                <a:hlinkClick r:id="rId4">
                  <a:extLst>
                    <a:ext uri="{A12FA001-AC4F-418D-AE19-62706E023703}">
                      <ahyp:hlinkClr xmlns:ahyp="http://schemas.microsoft.com/office/drawing/2018/hyperlinkcolor" val="tx"/>
                    </a:ext>
                  </a:extLst>
                </a:hlinkClick>
              </a:rPr>
              <a:t>https://github.com/kevmoens/ThatConference2022</a:t>
            </a:r>
            <a:endParaRPr lang="en-US" sz="2200" dirty="0"/>
          </a:p>
        </p:txBody>
      </p:sp>
    </p:spTree>
    <p:extLst>
      <p:ext uri="{BB962C8B-B14F-4D97-AF65-F5344CB8AC3E}">
        <p14:creationId xmlns:p14="http://schemas.microsoft.com/office/powerpoint/2010/main" val="109857222"/>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04CD088-9924-FDF8-32EA-64AD14C5DE41}"/>
              </a:ext>
            </a:extLst>
          </p:cNvPr>
          <p:cNvSpPr>
            <a:spLocks noGrp="1"/>
          </p:cNvSpPr>
          <p:nvPr>
            <p:ph type="title"/>
          </p:nvPr>
        </p:nvSpPr>
        <p:spPr>
          <a:xfrm>
            <a:off x="0" y="1153572"/>
            <a:ext cx="3530601" cy="4461163"/>
          </a:xfrm>
        </p:spPr>
        <p:txBody>
          <a:bodyPr>
            <a:normAutofit/>
          </a:bodyPr>
          <a:lstStyle/>
          <a:p>
            <a:pPr algn="ctr"/>
            <a:r>
              <a:rPr lang="en-US" dirty="0">
                <a:solidFill>
                  <a:srgbClr val="FFFFFF"/>
                </a:solidFill>
              </a:rPr>
              <a:t>Gave the choice of reading or coding before bed</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pic>
        <p:nvPicPr>
          <p:cNvPr id="7" name="Content Placeholder 6">
            <a:extLst>
              <a:ext uri="{FF2B5EF4-FFF2-40B4-BE49-F238E27FC236}">
                <a16:creationId xmlns:a16="http://schemas.microsoft.com/office/drawing/2014/main" id="{7EFA6835-1F43-9DCF-A031-566D18CEB8C2}"/>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bwMode="auto">
          <a:xfrm rot="5400000">
            <a:off x="5068888" y="1289844"/>
            <a:ext cx="5584825" cy="41886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80992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04CD088-9924-FDF8-32EA-64AD14C5DE41}"/>
              </a:ext>
            </a:extLst>
          </p:cNvPr>
          <p:cNvSpPr>
            <a:spLocks noGrp="1"/>
          </p:cNvSpPr>
          <p:nvPr>
            <p:ph type="title"/>
          </p:nvPr>
        </p:nvSpPr>
        <p:spPr>
          <a:xfrm>
            <a:off x="686834" y="1153572"/>
            <a:ext cx="3200400" cy="4461163"/>
          </a:xfrm>
        </p:spPr>
        <p:txBody>
          <a:bodyPr>
            <a:normAutofit/>
          </a:bodyPr>
          <a:lstStyle/>
          <a:p>
            <a:pPr algn="ctr"/>
            <a:r>
              <a:rPr lang="en-US" dirty="0">
                <a:solidFill>
                  <a:srgbClr val="FFFFFF"/>
                </a:solidFill>
              </a:rPr>
              <a:t>C# Console Apps</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506ECF03-3832-CE61-45EB-6C148D597A92}"/>
              </a:ext>
            </a:extLst>
          </p:cNvPr>
          <p:cNvSpPr>
            <a:spLocks noGrp="1"/>
          </p:cNvSpPr>
          <p:nvPr>
            <p:ph idx="1"/>
          </p:nvPr>
        </p:nvSpPr>
        <p:spPr>
          <a:xfrm>
            <a:off x="4447308" y="591344"/>
            <a:ext cx="6906491" cy="5585619"/>
          </a:xfrm>
        </p:spPr>
        <p:txBody>
          <a:bodyPr anchor="ctr">
            <a:normAutofit/>
          </a:bodyPr>
          <a:lstStyle/>
          <a:p>
            <a:r>
              <a:rPr lang="en-US" dirty="0"/>
              <a:t>Guess a number</a:t>
            </a:r>
          </a:p>
          <a:p>
            <a:r>
              <a:rPr lang="en-US" dirty="0" err="1"/>
              <a:t>MadLibs</a:t>
            </a:r>
            <a:endParaRPr lang="en-US" dirty="0"/>
          </a:p>
          <a:p>
            <a:r>
              <a:rPr lang="en-US" dirty="0"/>
              <a:t>Rock Paper Scissors</a:t>
            </a:r>
          </a:p>
          <a:p>
            <a:pPr lvl="1"/>
            <a:endParaRPr lang="en-US" dirty="0"/>
          </a:p>
        </p:txBody>
      </p:sp>
    </p:spTree>
    <p:extLst>
      <p:ext uri="{BB962C8B-B14F-4D97-AF65-F5344CB8AC3E}">
        <p14:creationId xmlns:p14="http://schemas.microsoft.com/office/powerpoint/2010/main" val="14587469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04CD088-9924-FDF8-32EA-64AD14C5DE41}"/>
              </a:ext>
            </a:extLst>
          </p:cNvPr>
          <p:cNvSpPr>
            <a:spLocks noGrp="1"/>
          </p:cNvSpPr>
          <p:nvPr>
            <p:ph type="title"/>
          </p:nvPr>
        </p:nvSpPr>
        <p:spPr>
          <a:xfrm>
            <a:off x="686834" y="1153572"/>
            <a:ext cx="3200400" cy="4461163"/>
          </a:xfrm>
        </p:spPr>
        <p:txBody>
          <a:bodyPr>
            <a:normAutofit/>
          </a:bodyPr>
          <a:lstStyle/>
          <a:p>
            <a:r>
              <a:rPr lang="en-US" dirty="0">
                <a:solidFill>
                  <a:srgbClr val="FFFFFF"/>
                </a:solidFill>
              </a:rPr>
              <a:t>Unity</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506ECF03-3832-CE61-45EB-6C148D597A92}"/>
              </a:ext>
            </a:extLst>
          </p:cNvPr>
          <p:cNvSpPr>
            <a:spLocks noGrp="1"/>
          </p:cNvSpPr>
          <p:nvPr>
            <p:ph idx="1"/>
          </p:nvPr>
        </p:nvSpPr>
        <p:spPr>
          <a:xfrm>
            <a:off x="4447308" y="591344"/>
            <a:ext cx="6906491" cy="5585619"/>
          </a:xfrm>
        </p:spPr>
        <p:txBody>
          <a:bodyPr anchor="ctr">
            <a:normAutofit/>
          </a:bodyPr>
          <a:lstStyle/>
          <a:p>
            <a:r>
              <a:rPr lang="en-US" dirty="0"/>
              <a:t>YouTube/</a:t>
            </a:r>
            <a:r>
              <a:rPr lang="en-US" dirty="0" err="1"/>
              <a:t>Brackeys</a:t>
            </a:r>
            <a:endParaRPr lang="en-US" dirty="0"/>
          </a:p>
          <a:p>
            <a:r>
              <a:rPr lang="en-US" dirty="0"/>
              <a:t>Cosmic Battle</a:t>
            </a:r>
          </a:p>
          <a:p>
            <a:pPr lvl="1"/>
            <a:r>
              <a:rPr lang="en-US" dirty="0">
                <a:hlinkClick r:id="rId3"/>
              </a:rPr>
              <a:t>https://kevmoens.s3.amazonaws.com/CosmicBattle/index.html</a:t>
            </a:r>
            <a:endParaRPr lang="en-US" dirty="0"/>
          </a:p>
          <a:p>
            <a:r>
              <a:rPr lang="en-US" dirty="0"/>
              <a:t>Lego – Unity Tutorial</a:t>
            </a:r>
          </a:p>
          <a:p>
            <a:pPr lvl="1"/>
            <a:r>
              <a:rPr lang="en-US" dirty="0">
                <a:hlinkClick r:id="rId4"/>
              </a:rPr>
              <a:t>https://kevmoens.s3.amazonaws.com/LegoSampleGame/index.html</a:t>
            </a:r>
            <a:endParaRPr lang="en-US" dirty="0"/>
          </a:p>
          <a:p>
            <a:r>
              <a:rPr lang="en-US" dirty="0"/>
              <a:t>Matt Ramage – Green Bay Packers Podcaster</a:t>
            </a:r>
          </a:p>
          <a:p>
            <a:pPr lvl="1"/>
            <a:r>
              <a:rPr lang="en-US" dirty="0">
                <a:hlinkClick r:id="rId5"/>
              </a:rPr>
              <a:t>Unity WebGL Player | </a:t>
            </a:r>
            <a:r>
              <a:rPr lang="en-US" dirty="0" err="1">
                <a:hlinkClick r:id="rId5"/>
              </a:rPr>
              <a:t>MattRamage</a:t>
            </a:r>
            <a:r>
              <a:rPr lang="en-US" dirty="0">
                <a:hlinkClick r:id="rId5"/>
              </a:rPr>
              <a:t> (kevmoens.s3.amazonaws.com)</a:t>
            </a:r>
            <a:endParaRPr lang="en-US" dirty="0"/>
          </a:p>
        </p:txBody>
      </p:sp>
    </p:spTree>
    <p:extLst>
      <p:ext uri="{BB962C8B-B14F-4D97-AF65-F5344CB8AC3E}">
        <p14:creationId xmlns:p14="http://schemas.microsoft.com/office/powerpoint/2010/main" val="8256742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04CD088-9924-FDF8-32EA-64AD14C5DE41}"/>
              </a:ext>
            </a:extLst>
          </p:cNvPr>
          <p:cNvSpPr>
            <a:spLocks noGrp="1"/>
          </p:cNvSpPr>
          <p:nvPr>
            <p:ph type="title"/>
          </p:nvPr>
        </p:nvSpPr>
        <p:spPr>
          <a:xfrm>
            <a:off x="0" y="1153572"/>
            <a:ext cx="3530601" cy="4461163"/>
          </a:xfrm>
        </p:spPr>
        <p:txBody>
          <a:bodyPr>
            <a:normAutofit/>
          </a:bodyPr>
          <a:lstStyle/>
          <a:p>
            <a:pPr algn="ctr"/>
            <a:r>
              <a:rPr lang="en-US" dirty="0">
                <a:solidFill>
                  <a:srgbClr val="FFFFFF"/>
                </a:solidFill>
              </a:rPr>
              <a:t>Unity</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pic>
        <p:nvPicPr>
          <p:cNvPr id="4" name="Picture 3">
            <a:extLst>
              <a:ext uri="{FF2B5EF4-FFF2-40B4-BE49-F238E27FC236}">
                <a16:creationId xmlns:a16="http://schemas.microsoft.com/office/drawing/2014/main" id="{BA40EFC6-460A-48D4-329F-90F0FEB3AC4D}"/>
              </a:ext>
            </a:extLst>
          </p:cNvPr>
          <p:cNvPicPr>
            <a:picLocks noChangeAspect="1"/>
          </p:cNvPicPr>
          <p:nvPr/>
        </p:nvPicPr>
        <p:blipFill>
          <a:blip r:embed="rId3"/>
          <a:stretch>
            <a:fillRect/>
          </a:stretch>
        </p:blipFill>
        <p:spPr>
          <a:xfrm>
            <a:off x="4238821" y="936381"/>
            <a:ext cx="7919826" cy="4965262"/>
          </a:xfrm>
          <a:prstGeom prst="rect">
            <a:avLst/>
          </a:prstGeom>
        </p:spPr>
      </p:pic>
      <p:sp>
        <p:nvSpPr>
          <p:cNvPr id="5" name="Content Placeholder 4">
            <a:extLst>
              <a:ext uri="{FF2B5EF4-FFF2-40B4-BE49-F238E27FC236}">
                <a16:creationId xmlns:a16="http://schemas.microsoft.com/office/drawing/2014/main" id="{B0A22B86-4DA7-300D-55FB-64150FB540F0}"/>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4334202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04CD088-9924-FDF8-32EA-64AD14C5DE41}"/>
              </a:ext>
            </a:extLst>
          </p:cNvPr>
          <p:cNvSpPr>
            <a:spLocks noGrp="1"/>
          </p:cNvSpPr>
          <p:nvPr>
            <p:ph type="title"/>
          </p:nvPr>
        </p:nvSpPr>
        <p:spPr>
          <a:xfrm>
            <a:off x="686834" y="1153572"/>
            <a:ext cx="3200400" cy="4461163"/>
          </a:xfrm>
        </p:spPr>
        <p:txBody>
          <a:bodyPr>
            <a:normAutofit/>
          </a:bodyPr>
          <a:lstStyle/>
          <a:p>
            <a:pPr algn="ctr"/>
            <a:r>
              <a:rPr lang="en-US" dirty="0">
                <a:solidFill>
                  <a:srgbClr val="FFFFFF"/>
                </a:solidFill>
              </a:rPr>
              <a:t>HTML</a:t>
            </a:r>
            <a:br>
              <a:rPr lang="en-US" dirty="0">
                <a:solidFill>
                  <a:srgbClr val="FFFFFF"/>
                </a:solidFill>
              </a:rPr>
            </a:br>
            <a:r>
              <a:rPr lang="en-US" dirty="0">
                <a:solidFill>
                  <a:srgbClr val="FFFFFF"/>
                </a:solidFill>
              </a:rPr>
              <a:t>Web</a:t>
            </a:r>
            <a:br>
              <a:rPr lang="en-US" dirty="0">
                <a:solidFill>
                  <a:srgbClr val="FFFFFF"/>
                </a:solidFill>
              </a:rPr>
            </a:br>
            <a:r>
              <a:rPr lang="en-US" dirty="0" err="1">
                <a:solidFill>
                  <a:srgbClr val="FFFFFF"/>
                </a:solidFill>
              </a:rPr>
              <a:t>Blazor</a:t>
            </a:r>
            <a:endParaRPr lang="en-US" dirty="0">
              <a:solidFill>
                <a:srgbClr val="FFFFFF"/>
              </a:solidFill>
            </a:endParaRP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506ECF03-3832-CE61-45EB-6C148D597A92}"/>
              </a:ext>
            </a:extLst>
          </p:cNvPr>
          <p:cNvSpPr>
            <a:spLocks noGrp="1"/>
          </p:cNvSpPr>
          <p:nvPr>
            <p:ph idx="1"/>
          </p:nvPr>
        </p:nvSpPr>
        <p:spPr>
          <a:xfrm>
            <a:off x="4447308" y="591344"/>
            <a:ext cx="6906491" cy="5585619"/>
          </a:xfrm>
        </p:spPr>
        <p:txBody>
          <a:bodyPr anchor="ctr">
            <a:normAutofit/>
          </a:bodyPr>
          <a:lstStyle/>
          <a:p>
            <a:r>
              <a:rPr lang="en-US" dirty="0"/>
              <a:t>Free Code Camp</a:t>
            </a:r>
          </a:p>
          <a:p>
            <a:r>
              <a:rPr lang="en-US" dirty="0"/>
              <a:t>Flexbox Froggy</a:t>
            </a:r>
          </a:p>
          <a:p>
            <a:r>
              <a:rPr lang="en-US" dirty="0"/>
              <a:t>Grid Garden</a:t>
            </a:r>
          </a:p>
          <a:p>
            <a:r>
              <a:rPr lang="en-US" dirty="0"/>
              <a:t>Microsoft Learn</a:t>
            </a:r>
          </a:p>
          <a:p>
            <a:r>
              <a:rPr lang="en-US" dirty="0"/>
              <a:t>Tim Corey C# Challenge using GitHub OSS</a:t>
            </a:r>
          </a:p>
          <a:p>
            <a:pPr lvl="1"/>
            <a:r>
              <a:rPr lang="en-US" dirty="0" err="1"/>
              <a:t>Wuphf</a:t>
            </a:r>
            <a:endParaRPr lang="en-US" dirty="0"/>
          </a:p>
        </p:txBody>
      </p:sp>
    </p:spTree>
    <p:extLst>
      <p:ext uri="{BB962C8B-B14F-4D97-AF65-F5344CB8AC3E}">
        <p14:creationId xmlns:p14="http://schemas.microsoft.com/office/powerpoint/2010/main" val="13257409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04CD088-9924-FDF8-32EA-64AD14C5DE41}"/>
              </a:ext>
            </a:extLst>
          </p:cNvPr>
          <p:cNvSpPr>
            <a:spLocks noGrp="1"/>
          </p:cNvSpPr>
          <p:nvPr>
            <p:ph type="title"/>
          </p:nvPr>
        </p:nvSpPr>
        <p:spPr>
          <a:xfrm>
            <a:off x="0" y="1153572"/>
            <a:ext cx="3530601" cy="4461163"/>
          </a:xfrm>
        </p:spPr>
        <p:txBody>
          <a:bodyPr>
            <a:normAutofit/>
          </a:bodyPr>
          <a:lstStyle/>
          <a:p>
            <a:pPr algn="ctr"/>
            <a:r>
              <a:rPr lang="en-US" dirty="0">
                <a:solidFill>
                  <a:srgbClr val="FFFFFF"/>
                </a:solidFill>
              </a:rPr>
              <a:t>Flexbox Froggy</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 name="Content Placeholder 4">
            <a:extLst>
              <a:ext uri="{FF2B5EF4-FFF2-40B4-BE49-F238E27FC236}">
                <a16:creationId xmlns:a16="http://schemas.microsoft.com/office/drawing/2014/main" id="{B0A22B86-4DA7-300D-55FB-64150FB540F0}"/>
              </a:ext>
            </a:extLst>
          </p:cNvPr>
          <p:cNvSpPr>
            <a:spLocks noGrp="1"/>
          </p:cNvSpPr>
          <p:nvPr>
            <p:ph idx="1"/>
          </p:nvPr>
        </p:nvSpPr>
        <p:spPr/>
        <p:txBody>
          <a:bodyPr/>
          <a:lstStyle/>
          <a:p>
            <a:endParaRPr lang="en-US" dirty="0"/>
          </a:p>
        </p:txBody>
      </p:sp>
      <p:pic>
        <p:nvPicPr>
          <p:cNvPr id="6" name="Picture 5">
            <a:extLst>
              <a:ext uri="{FF2B5EF4-FFF2-40B4-BE49-F238E27FC236}">
                <a16:creationId xmlns:a16="http://schemas.microsoft.com/office/drawing/2014/main" id="{767A8721-A96B-EA97-1056-5D6DA19B4D74}"/>
              </a:ext>
            </a:extLst>
          </p:cNvPr>
          <p:cNvPicPr>
            <a:picLocks noChangeAspect="1"/>
          </p:cNvPicPr>
          <p:nvPr/>
        </p:nvPicPr>
        <p:blipFill>
          <a:blip r:embed="rId2"/>
          <a:stretch>
            <a:fillRect/>
          </a:stretch>
        </p:blipFill>
        <p:spPr>
          <a:xfrm>
            <a:off x="4167272" y="1378021"/>
            <a:ext cx="8021680" cy="3955360"/>
          </a:xfrm>
          <a:prstGeom prst="rect">
            <a:avLst/>
          </a:prstGeom>
        </p:spPr>
      </p:pic>
    </p:spTree>
    <p:extLst>
      <p:ext uri="{BB962C8B-B14F-4D97-AF65-F5344CB8AC3E}">
        <p14:creationId xmlns:p14="http://schemas.microsoft.com/office/powerpoint/2010/main" val="13911886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04CD088-9924-FDF8-32EA-64AD14C5DE41}"/>
              </a:ext>
            </a:extLst>
          </p:cNvPr>
          <p:cNvSpPr>
            <a:spLocks noGrp="1"/>
          </p:cNvSpPr>
          <p:nvPr>
            <p:ph type="title"/>
          </p:nvPr>
        </p:nvSpPr>
        <p:spPr>
          <a:xfrm>
            <a:off x="686834" y="1153572"/>
            <a:ext cx="3200400" cy="4461163"/>
          </a:xfrm>
        </p:spPr>
        <p:txBody>
          <a:bodyPr>
            <a:normAutofit/>
          </a:bodyPr>
          <a:lstStyle/>
          <a:p>
            <a:r>
              <a:rPr lang="en-US" dirty="0" err="1">
                <a:solidFill>
                  <a:srgbClr val="FFFFFF"/>
                </a:solidFill>
              </a:rPr>
              <a:t>Blazor</a:t>
            </a:r>
            <a:endParaRPr lang="en-US" dirty="0">
              <a:solidFill>
                <a:srgbClr val="FFFFFF"/>
              </a:solidFill>
            </a:endParaRP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506ECF03-3832-CE61-45EB-6C148D597A92}"/>
              </a:ext>
            </a:extLst>
          </p:cNvPr>
          <p:cNvSpPr>
            <a:spLocks noGrp="1"/>
          </p:cNvSpPr>
          <p:nvPr>
            <p:ph idx="1"/>
          </p:nvPr>
        </p:nvSpPr>
        <p:spPr>
          <a:xfrm>
            <a:off x="4447308" y="636190"/>
            <a:ext cx="6906491" cy="5585619"/>
          </a:xfrm>
        </p:spPr>
        <p:txBody>
          <a:bodyPr anchor="ctr">
            <a:normAutofit/>
          </a:bodyPr>
          <a:lstStyle/>
          <a:p>
            <a:pPr marL="0" indent="0" algn="ctr">
              <a:buNone/>
            </a:pPr>
            <a:r>
              <a:rPr lang="en-US" sz="3200" dirty="0"/>
              <a:t>Projects</a:t>
            </a:r>
            <a:endParaRPr lang="en-US" dirty="0"/>
          </a:p>
          <a:p>
            <a:r>
              <a:rPr lang="en-US" dirty="0" err="1"/>
              <a:t>Madlibs</a:t>
            </a:r>
            <a:endParaRPr lang="en-US" dirty="0"/>
          </a:p>
          <a:p>
            <a:r>
              <a:rPr lang="en-US" dirty="0"/>
              <a:t>Hangman</a:t>
            </a:r>
          </a:p>
          <a:p>
            <a:r>
              <a:rPr lang="en-US" dirty="0"/>
              <a:t>Jacks are Junk</a:t>
            </a:r>
          </a:p>
          <a:p>
            <a:r>
              <a:rPr lang="en-US" dirty="0"/>
              <a:t>Math Bingo</a:t>
            </a:r>
          </a:p>
          <a:p>
            <a:r>
              <a:rPr lang="en-US" dirty="0"/>
              <a:t>Ella School</a:t>
            </a:r>
          </a:p>
          <a:p>
            <a:r>
              <a:rPr lang="en-US" dirty="0"/>
              <a:t>Binary Puzzle Solver</a:t>
            </a:r>
          </a:p>
          <a:p>
            <a:r>
              <a:rPr lang="en-US" dirty="0" err="1"/>
              <a:t>Ellabit</a:t>
            </a:r>
            <a:r>
              <a:rPr lang="en-US" dirty="0"/>
              <a:t> </a:t>
            </a:r>
            <a:r>
              <a:rPr lang="en-US" dirty="0">
                <a:hlinkClick r:id="rId3"/>
              </a:rPr>
              <a:t>https://kevmoens.github.io/Ellabit</a:t>
            </a:r>
            <a:endParaRPr lang="en-US" dirty="0"/>
          </a:p>
        </p:txBody>
      </p:sp>
    </p:spTree>
    <p:extLst>
      <p:ext uri="{BB962C8B-B14F-4D97-AF65-F5344CB8AC3E}">
        <p14:creationId xmlns:p14="http://schemas.microsoft.com/office/powerpoint/2010/main" val="42383998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04CD088-9924-FDF8-32EA-64AD14C5DE41}"/>
              </a:ext>
            </a:extLst>
          </p:cNvPr>
          <p:cNvSpPr>
            <a:spLocks noGrp="1"/>
          </p:cNvSpPr>
          <p:nvPr>
            <p:ph type="title"/>
          </p:nvPr>
        </p:nvSpPr>
        <p:spPr>
          <a:xfrm>
            <a:off x="177800" y="1198418"/>
            <a:ext cx="3606800" cy="4461163"/>
          </a:xfrm>
        </p:spPr>
        <p:txBody>
          <a:bodyPr>
            <a:normAutofit/>
          </a:bodyPr>
          <a:lstStyle/>
          <a:p>
            <a:pPr algn="ctr"/>
            <a:r>
              <a:rPr lang="en-US" dirty="0">
                <a:solidFill>
                  <a:srgbClr val="FFFFFF"/>
                </a:solidFill>
              </a:rPr>
              <a:t>How we started</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506ECF03-3832-CE61-45EB-6C148D597A92}"/>
              </a:ext>
            </a:extLst>
          </p:cNvPr>
          <p:cNvSpPr>
            <a:spLocks noGrp="1"/>
          </p:cNvSpPr>
          <p:nvPr>
            <p:ph idx="1"/>
          </p:nvPr>
        </p:nvSpPr>
        <p:spPr>
          <a:xfrm>
            <a:off x="4447308" y="965200"/>
            <a:ext cx="6906491" cy="5211763"/>
          </a:xfrm>
        </p:spPr>
        <p:txBody>
          <a:bodyPr anchor="ctr">
            <a:normAutofit/>
          </a:bodyPr>
          <a:lstStyle/>
          <a:p>
            <a:r>
              <a:rPr lang="en-US" dirty="0"/>
              <a:t>Age 6 Scratch and Hour of Code</a:t>
            </a:r>
          </a:p>
          <a:p>
            <a:r>
              <a:rPr lang="en-US" dirty="0"/>
              <a:t>Age 7 Subscription Boxes </a:t>
            </a:r>
            <a:r>
              <a:rPr lang="en-US" dirty="0" err="1"/>
              <a:t>KiwiCo</a:t>
            </a:r>
            <a:r>
              <a:rPr lang="en-US" dirty="0"/>
              <a:t>/</a:t>
            </a:r>
            <a:r>
              <a:rPr lang="en-US" dirty="0" err="1"/>
              <a:t>MakerBlock</a:t>
            </a:r>
            <a:endParaRPr lang="en-US" dirty="0"/>
          </a:p>
          <a:p>
            <a:r>
              <a:rPr lang="en-US" dirty="0"/>
              <a:t>Age 9 C# Console Apps</a:t>
            </a:r>
          </a:p>
          <a:p>
            <a:r>
              <a:rPr lang="en-US" dirty="0"/>
              <a:t>Age 9 Unity</a:t>
            </a:r>
          </a:p>
          <a:p>
            <a:r>
              <a:rPr lang="en-US" dirty="0"/>
              <a:t>Age 10+ HTML/Web/</a:t>
            </a:r>
            <a:r>
              <a:rPr lang="en-US" dirty="0" err="1"/>
              <a:t>Blazor</a:t>
            </a:r>
            <a:endParaRPr lang="en-US" dirty="0"/>
          </a:p>
          <a:p>
            <a:r>
              <a:rPr lang="en-US" dirty="0"/>
              <a:t>End Goal  C# </a:t>
            </a:r>
            <a:r>
              <a:rPr lang="en-US" dirty="0" err="1"/>
              <a:t>Blazor</a:t>
            </a:r>
            <a:r>
              <a:rPr lang="en-US" dirty="0"/>
              <a:t> Web API</a:t>
            </a:r>
          </a:p>
          <a:p>
            <a:pPr marL="0" indent="0">
              <a:buNone/>
            </a:pPr>
            <a:endParaRPr lang="en-US" sz="2000" dirty="0"/>
          </a:p>
          <a:p>
            <a:pPr marL="0" indent="0">
              <a:buNone/>
            </a:pPr>
            <a:r>
              <a:rPr lang="en-US" sz="2000" dirty="0"/>
              <a:t>10 years old is the optimal time to learn programming.  Yet the earlier the better.</a:t>
            </a:r>
            <a:endParaRPr lang="en-US" dirty="0"/>
          </a:p>
        </p:txBody>
      </p:sp>
    </p:spTree>
    <p:extLst>
      <p:ext uri="{BB962C8B-B14F-4D97-AF65-F5344CB8AC3E}">
        <p14:creationId xmlns:p14="http://schemas.microsoft.com/office/powerpoint/2010/main" val="37995591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04CD088-9924-FDF8-32EA-64AD14C5DE41}"/>
              </a:ext>
            </a:extLst>
          </p:cNvPr>
          <p:cNvSpPr>
            <a:spLocks noGrp="1"/>
          </p:cNvSpPr>
          <p:nvPr>
            <p:ph type="title"/>
          </p:nvPr>
        </p:nvSpPr>
        <p:spPr>
          <a:xfrm>
            <a:off x="393701" y="1153572"/>
            <a:ext cx="3493534" cy="4461163"/>
          </a:xfrm>
        </p:spPr>
        <p:txBody>
          <a:bodyPr>
            <a:normAutofit/>
          </a:bodyPr>
          <a:lstStyle/>
          <a:p>
            <a:pPr algn="ctr"/>
            <a:r>
              <a:rPr lang="en-US" dirty="0">
                <a:solidFill>
                  <a:srgbClr val="FFFFFF"/>
                </a:solidFill>
              </a:rPr>
              <a:t>Miscellaneous</a:t>
            </a:r>
            <a:br>
              <a:rPr lang="en-US" dirty="0">
                <a:solidFill>
                  <a:srgbClr val="FFFFFF"/>
                </a:solidFill>
              </a:rPr>
            </a:br>
            <a:r>
              <a:rPr lang="en-US" dirty="0">
                <a:solidFill>
                  <a:srgbClr val="FFFFFF"/>
                </a:solidFill>
              </a:rPr>
              <a:t>Activities</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506ECF03-3832-CE61-45EB-6C148D597A92}"/>
              </a:ext>
            </a:extLst>
          </p:cNvPr>
          <p:cNvSpPr>
            <a:spLocks noGrp="1"/>
          </p:cNvSpPr>
          <p:nvPr>
            <p:ph idx="1"/>
          </p:nvPr>
        </p:nvSpPr>
        <p:spPr>
          <a:xfrm>
            <a:off x="4447308" y="591344"/>
            <a:ext cx="6906491" cy="5585619"/>
          </a:xfrm>
        </p:spPr>
        <p:txBody>
          <a:bodyPr anchor="ctr">
            <a:normAutofit/>
          </a:bodyPr>
          <a:lstStyle/>
          <a:p>
            <a:r>
              <a:rPr lang="en-US" dirty="0"/>
              <a:t>Science Fair</a:t>
            </a:r>
          </a:p>
          <a:p>
            <a:pPr lvl="1"/>
            <a:r>
              <a:rPr lang="en-US" dirty="0"/>
              <a:t>Fidget Spinner, spin counter (Arduino)</a:t>
            </a:r>
          </a:p>
          <a:p>
            <a:pPr lvl="1"/>
            <a:r>
              <a:rPr lang="en-US" dirty="0"/>
              <a:t>360 Photobooth (Raspberry Pi)</a:t>
            </a:r>
          </a:p>
          <a:p>
            <a:r>
              <a:rPr lang="en-US" dirty="0"/>
              <a:t>Remote Control Car (Raspberry Pi + Xbox controller)</a:t>
            </a:r>
          </a:p>
          <a:p>
            <a:r>
              <a:rPr lang="en-US" dirty="0" err="1"/>
              <a:t>MakerBlock</a:t>
            </a:r>
            <a:r>
              <a:rPr lang="en-US" dirty="0"/>
              <a:t> – </a:t>
            </a:r>
            <a:r>
              <a:rPr lang="en-US" dirty="0" err="1"/>
              <a:t>NextMaker</a:t>
            </a:r>
            <a:r>
              <a:rPr lang="en-US" dirty="0"/>
              <a:t> subscription kit</a:t>
            </a:r>
          </a:p>
          <a:p>
            <a:r>
              <a:rPr lang="en-US" dirty="0"/>
              <a:t>Kiwi Co – Tinker Crate subscription box</a:t>
            </a:r>
          </a:p>
          <a:p>
            <a:r>
              <a:rPr lang="en-US" dirty="0"/>
              <a:t>Crunch Labs – Subscription Box (Mark </a:t>
            </a:r>
            <a:r>
              <a:rPr lang="en-US" dirty="0" err="1"/>
              <a:t>Rober</a:t>
            </a:r>
            <a:r>
              <a:rPr lang="en-US" dirty="0"/>
              <a:t>)</a:t>
            </a:r>
          </a:p>
        </p:txBody>
      </p:sp>
    </p:spTree>
    <p:extLst>
      <p:ext uri="{BB962C8B-B14F-4D97-AF65-F5344CB8AC3E}">
        <p14:creationId xmlns:p14="http://schemas.microsoft.com/office/powerpoint/2010/main" val="25403072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04CD088-9924-FDF8-32EA-64AD14C5DE41}"/>
              </a:ext>
            </a:extLst>
          </p:cNvPr>
          <p:cNvSpPr>
            <a:spLocks noGrp="1"/>
          </p:cNvSpPr>
          <p:nvPr>
            <p:ph type="title"/>
          </p:nvPr>
        </p:nvSpPr>
        <p:spPr>
          <a:xfrm>
            <a:off x="686834" y="1153572"/>
            <a:ext cx="3200400" cy="4461163"/>
          </a:xfrm>
        </p:spPr>
        <p:txBody>
          <a:bodyPr>
            <a:normAutofit/>
          </a:bodyPr>
          <a:lstStyle/>
          <a:p>
            <a:r>
              <a:rPr lang="en-US" dirty="0">
                <a:solidFill>
                  <a:srgbClr val="FFFFFF"/>
                </a:solidFill>
              </a:rPr>
              <a:t>Events</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506ECF03-3832-CE61-45EB-6C148D597A92}"/>
              </a:ext>
            </a:extLst>
          </p:cNvPr>
          <p:cNvSpPr>
            <a:spLocks noGrp="1"/>
          </p:cNvSpPr>
          <p:nvPr>
            <p:ph idx="1"/>
          </p:nvPr>
        </p:nvSpPr>
        <p:spPr>
          <a:xfrm>
            <a:off x="4447308" y="591344"/>
            <a:ext cx="6906491" cy="5585619"/>
          </a:xfrm>
        </p:spPr>
        <p:txBody>
          <a:bodyPr anchor="ctr">
            <a:normAutofit/>
          </a:bodyPr>
          <a:lstStyle/>
          <a:p>
            <a:r>
              <a:rPr lang="en-US" dirty="0"/>
              <a:t>Hack4Kids </a:t>
            </a:r>
          </a:p>
          <a:p>
            <a:pPr lvl="1"/>
            <a:r>
              <a:rPr lang="en-US" dirty="0"/>
              <a:t>Milwaukee 4-30-2022</a:t>
            </a:r>
          </a:p>
          <a:p>
            <a:pPr lvl="1"/>
            <a:r>
              <a:rPr lang="en-US" dirty="0"/>
              <a:t>Chicago 9-17-2022</a:t>
            </a:r>
          </a:p>
          <a:p>
            <a:r>
              <a:rPr lang="en-US" dirty="0"/>
              <a:t>Hour of Code (Green Bay - NWTC)</a:t>
            </a:r>
          </a:p>
          <a:p>
            <a:pPr lvl="1"/>
            <a:r>
              <a:rPr lang="en-US" dirty="0"/>
              <a:t>Week of December 9th </a:t>
            </a:r>
          </a:p>
          <a:p>
            <a:r>
              <a:rPr lang="en-US" dirty="0"/>
              <a:t>That Conference (Wisconsin Dells)</a:t>
            </a:r>
          </a:p>
          <a:p>
            <a:r>
              <a:rPr lang="en-US" dirty="0"/>
              <a:t>AWS Summit</a:t>
            </a:r>
          </a:p>
          <a:p>
            <a:pPr lvl="1"/>
            <a:r>
              <a:rPr lang="en-US" dirty="0"/>
              <a:t>Chicago 8-25-2022</a:t>
            </a:r>
          </a:p>
          <a:p>
            <a:r>
              <a:rPr lang="en-US" dirty="0"/>
              <a:t>Hackathons (Chicago)</a:t>
            </a:r>
          </a:p>
        </p:txBody>
      </p:sp>
    </p:spTree>
    <p:extLst>
      <p:ext uri="{BB962C8B-B14F-4D97-AF65-F5344CB8AC3E}">
        <p14:creationId xmlns:p14="http://schemas.microsoft.com/office/powerpoint/2010/main" val="25144255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47DB6B-8169-FEB2-EFE8-BB8ED29FEA2F}"/>
              </a:ext>
            </a:extLst>
          </p:cNvPr>
          <p:cNvSpPr>
            <a:spLocks noGrp="1"/>
          </p:cNvSpPr>
          <p:nvPr>
            <p:ph type="title"/>
          </p:nvPr>
        </p:nvSpPr>
        <p:spPr/>
        <p:txBody>
          <a:bodyPr/>
          <a:lstStyle/>
          <a:p>
            <a:endParaRPr lang="en-US" dirty="0"/>
          </a:p>
        </p:txBody>
      </p:sp>
      <p:pic>
        <p:nvPicPr>
          <p:cNvPr id="19" name="Content Placeholder 18">
            <a:extLst>
              <a:ext uri="{FF2B5EF4-FFF2-40B4-BE49-F238E27FC236}">
                <a16:creationId xmlns:a16="http://schemas.microsoft.com/office/drawing/2014/main" id="{1FD2A894-268E-D2E7-7FB1-23E75CA0AE23}"/>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6895" y="-8965"/>
            <a:ext cx="13069005" cy="7252447"/>
          </a:xfrm>
        </p:spPr>
      </p:pic>
    </p:spTree>
    <p:extLst>
      <p:ext uri="{BB962C8B-B14F-4D97-AF65-F5344CB8AC3E}">
        <p14:creationId xmlns:p14="http://schemas.microsoft.com/office/powerpoint/2010/main" val="28266357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2CF4B60-062A-25CD-E448-6C8255EEF9CC}"/>
              </a:ext>
            </a:extLst>
          </p:cNvPr>
          <p:cNvSpPr>
            <a:spLocks noGrp="1"/>
          </p:cNvSpPr>
          <p:nvPr>
            <p:ph type="title"/>
          </p:nvPr>
        </p:nvSpPr>
        <p:spPr>
          <a:xfrm>
            <a:off x="1115568" y="548640"/>
            <a:ext cx="10168128" cy="1179576"/>
          </a:xfrm>
        </p:spPr>
        <p:txBody>
          <a:bodyPr>
            <a:normAutofit/>
          </a:bodyPr>
          <a:lstStyle/>
          <a:p>
            <a:r>
              <a:rPr lang="en-US" sz="3200" dirty="0"/>
              <a:t>Key Points when programming with kids</a:t>
            </a:r>
          </a:p>
        </p:txBody>
      </p:sp>
      <p:sp>
        <p:nvSpPr>
          <p:cNvPr id="14" name="Rectangle 13">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E43BD06B-906D-5C9C-E517-52B27F705E94}"/>
              </a:ext>
            </a:extLst>
          </p:cNvPr>
          <p:cNvSpPr>
            <a:spLocks noGrp="1"/>
          </p:cNvSpPr>
          <p:nvPr>
            <p:ph idx="1"/>
          </p:nvPr>
        </p:nvSpPr>
        <p:spPr>
          <a:xfrm>
            <a:off x="1992884" y="2560320"/>
            <a:ext cx="8206232" cy="3695020"/>
          </a:xfrm>
        </p:spPr>
        <p:txBody>
          <a:bodyPr>
            <a:normAutofit/>
          </a:bodyPr>
          <a:lstStyle/>
          <a:p>
            <a:pPr marL="0" indent="0" algn="ctr">
              <a:buNone/>
            </a:pPr>
            <a:r>
              <a:rPr lang="en-US" dirty="0"/>
              <a:t>Don’t start with basic computer concepts.  </a:t>
            </a:r>
          </a:p>
          <a:p>
            <a:pPr marL="0" indent="0" algn="ctr">
              <a:buNone/>
            </a:pPr>
            <a:endParaRPr lang="en-US" dirty="0"/>
          </a:p>
          <a:p>
            <a:pPr marL="0" indent="0" algn="ctr">
              <a:buNone/>
            </a:pPr>
            <a:r>
              <a:rPr lang="en-US" sz="6600" dirty="0"/>
              <a:t>JUST JUMP IN!</a:t>
            </a:r>
          </a:p>
        </p:txBody>
      </p:sp>
    </p:spTree>
    <p:extLst>
      <p:ext uri="{BB962C8B-B14F-4D97-AF65-F5344CB8AC3E}">
        <p14:creationId xmlns:p14="http://schemas.microsoft.com/office/powerpoint/2010/main" val="12381182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04CD088-9924-FDF8-32EA-64AD14C5DE41}"/>
              </a:ext>
            </a:extLst>
          </p:cNvPr>
          <p:cNvSpPr>
            <a:spLocks noGrp="1"/>
          </p:cNvSpPr>
          <p:nvPr>
            <p:ph type="title"/>
          </p:nvPr>
        </p:nvSpPr>
        <p:spPr>
          <a:xfrm>
            <a:off x="686834" y="1153572"/>
            <a:ext cx="3200400" cy="4461163"/>
          </a:xfrm>
        </p:spPr>
        <p:txBody>
          <a:bodyPr>
            <a:normAutofit/>
          </a:bodyPr>
          <a:lstStyle/>
          <a:p>
            <a:r>
              <a:rPr lang="en-US" dirty="0">
                <a:solidFill>
                  <a:srgbClr val="FFFFFF"/>
                </a:solidFill>
              </a:rPr>
              <a:t>Code with Kids</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506ECF03-3832-CE61-45EB-6C148D597A92}"/>
              </a:ext>
            </a:extLst>
          </p:cNvPr>
          <p:cNvSpPr>
            <a:spLocks noGrp="1"/>
          </p:cNvSpPr>
          <p:nvPr>
            <p:ph idx="1"/>
          </p:nvPr>
        </p:nvSpPr>
        <p:spPr>
          <a:xfrm>
            <a:off x="4447308" y="591344"/>
            <a:ext cx="6906491" cy="5585619"/>
          </a:xfrm>
        </p:spPr>
        <p:txBody>
          <a:bodyPr anchor="ctr">
            <a:normAutofit/>
          </a:bodyPr>
          <a:lstStyle/>
          <a:p>
            <a:r>
              <a:rPr lang="en-US" dirty="0"/>
              <a:t>Kids want to see results quickly</a:t>
            </a:r>
          </a:p>
          <a:p>
            <a:r>
              <a:rPr lang="en-US" dirty="0"/>
              <a:t>Use games to make it fun</a:t>
            </a:r>
          </a:p>
          <a:p>
            <a:r>
              <a:rPr lang="en-US" dirty="0"/>
              <a:t>Repetition overtime will generate learning and understanding</a:t>
            </a:r>
          </a:p>
          <a:p>
            <a:r>
              <a:rPr lang="en-US" dirty="0"/>
              <a:t>Be PATIENT (small steps matter)</a:t>
            </a:r>
          </a:p>
          <a:p>
            <a:r>
              <a:rPr lang="en-US" sz="5400" dirty="0"/>
              <a:t>MAKE IT FUN</a:t>
            </a:r>
            <a:endParaRPr lang="en-US" dirty="0"/>
          </a:p>
        </p:txBody>
      </p:sp>
    </p:spTree>
    <p:extLst>
      <p:ext uri="{BB962C8B-B14F-4D97-AF65-F5344CB8AC3E}">
        <p14:creationId xmlns:p14="http://schemas.microsoft.com/office/powerpoint/2010/main" val="26886038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04CD088-9924-FDF8-32EA-64AD14C5DE41}"/>
              </a:ext>
            </a:extLst>
          </p:cNvPr>
          <p:cNvSpPr>
            <a:spLocks noGrp="1"/>
          </p:cNvSpPr>
          <p:nvPr>
            <p:ph type="title"/>
          </p:nvPr>
        </p:nvSpPr>
        <p:spPr>
          <a:xfrm>
            <a:off x="686834" y="1153572"/>
            <a:ext cx="3200400" cy="4461163"/>
          </a:xfrm>
        </p:spPr>
        <p:txBody>
          <a:bodyPr>
            <a:normAutofit/>
          </a:bodyPr>
          <a:lstStyle/>
          <a:p>
            <a:r>
              <a:rPr lang="en-US" dirty="0">
                <a:solidFill>
                  <a:srgbClr val="FFFFFF"/>
                </a:solidFill>
              </a:rPr>
              <a:t>Code with Kids</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506ECF03-3832-CE61-45EB-6C148D597A92}"/>
              </a:ext>
            </a:extLst>
          </p:cNvPr>
          <p:cNvSpPr>
            <a:spLocks noGrp="1"/>
          </p:cNvSpPr>
          <p:nvPr>
            <p:ph idx="1"/>
          </p:nvPr>
        </p:nvSpPr>
        <p:spPr>
          <a:xfrm>
            <a:off x="4447308" y="591344"/>
            <a:ext cx="6906491" cy="5585619"/>
          </a:xfrm>
        </p:spPr>
        <p:txBody>
          <a:bodyPr anchor="ctr">
            <a:normAutofit/>
          </a:bodyPr>
          <a:lstStyle/>
          <a:p>
            <a:r>
              <a:rPr lang="en-US" dirty="0"/>
              <a:t>Typing is a big hurdle.  </a:t>
            </a:r>
          </a:p>
          <a:p>
            <a:pPr lvl="1"/>
            <a:r>
              <a:rPr lang="en-US" dirty="0"/>
              <a:t>Goal is to have a quick Dev Loop</a:t>
            </a:r>
          </a:p>
          <a:p>
            <a:r>
              <a:rPr lang="en-US" dirty="0"/>
              <a:t>Eventually kids will want more of a challenge</a:t>
            </a:r>
          </a:p>
          <a:p>
            <a:pPr lvl="1"/>
            <a:r>
              <a:rPr lang="en-US" dirty="0"/>
              <a:t>Example: When ready move from Blockly to a typed language.  </a:t>
            </a:r>
          </a:p>
          <a:p>
            <a:r>
              <a:rPr lang="en-US" dirty="0"/>
              <a:t>Revisit old projects later and make changes with new concepts</a:t>
            </a:r>
          </a:p>
          <a:p>
            <a:pPr marL="0" indent="0">
              <a:buNone/>
            </a:pPr>
            <a:endParaRPr lang="en-US" dirty="0"/>
          </a:p>
        </p:txBody>
      </p:sp>
    </p:spTree>
    <p:extLst>
      <p:ext uri="{BB962C8B-B14F-4D97-AF65-F5344CB8AC3E}">
        <p14:creationId xmlns:p14="http://schemas.microsoft.com/office/powerpoint/2010/main" val="2157142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04CD088-9924-FDF8-32EA-64AD14C5DE41}"/>
              </a:ext>
            </a:extLst>
          </p:cNvPr>
          <p:cNvSpPr>
            <a:spLocks noGrp="1"/>
          </p:cNvSpPr>
          <p:nvPr>
            <p:ph type="title"/>
          </p:nvPr>
        </p:nvSpPr>
        <p:spPr>
          <a:xfrm>
            <a:off x="686834" y="1153572"/>
            <a:ext cx="3200400" cy="4461163"/>
          </a:xfrm>
        </p:spPr>
        <p:txBody>
          <a:bodyPr>
            <a:normAutofit/>
          </a:bodyPr>
          <a:lstStyle/>
          <a:p>
            <a:r>
              <a:rPr lang="en-US" dirty="0">
                <a:solidFill>
                  <a:srgbClr val="FFFFFF"/>
                </a:solidFill>
              </a:rPr>
              <a:t>Code with Kids</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506ECF03-3832-CE61-45EB-6C148D597A92}"/>
              </a:ext>
            </a:extLst>
          </p:cNvPr>
          <p:cNvSpPr>
            <a:spLocks noGrp="1"/>
          </p:cNvSpPr>
          <p:nvPr>
            <p:ph idx="1"/>
          </p:nvPr>
        </p:nvSpPr>
        <p:spPr>
          <a:xfrm>
            <a:off x="4447308" y="591344"/>
            <a:ext cx="6906491" cy="5585619"/>
          </a:xfrm>
        </p:spPr>
        <p:txBody>
          <a:bodyPr anchor="ctr">
            <a:normAutofit/>
          </a:bodyPr>
          <a:lstStyle/>
          <a:p>
            <a:r>
              <a:rPr lang="en-US" dirty="0"/>
              <a:t>As a parent it takes a lot of planning or time to keep kids involved and interested</a:t>
            </a:r>
          </a:p>
          <a:p>
            <a:pPr lvl="1"/>
            <a:r>
              <a:rPr lang="en-US" dirty="0"/>
              <a:t>Find a coding club</a:t>
            </a:r>
          </a:p>
          <a:p>
            <a:pPr lvl="1"/>
            <a:endParaRPr lang="en-US" dirty="0"/>
          </a:p>
          <a:p>
            <a:pPr marL="0" indent="0">
              <a:buNone/>
            </a:pPr>
            <a:r>
              <a:rPr lang="en-US" dirty="0"/>
              <a:t>CREATE A</a:t>
            </a:r>
          </a:p>
          <a:p>
            <a:pPr marL="0" indent="0" algn="ctr">
              <a:buNone/>
            </a:pPr>
            <a:r>
              <a:rPr lang="en-US" sz="4800" dirty="0"/>
              <a:t>POSITIVE EXPERIENCE</a:t>
            </a:r>
          </a:p>
        </p:txBody>
      </p:sp>
    </p:spTree>
    <p:extLst>
      <p:ext uri="{BB962C8B-B14F-4D97-AF65-F5344CB8AC3E}">
        <p14:creationId xmlns:p14="http://schemas.microsoft.com/office/powerpoint/2010/main" val="32338909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0" name="Rectangle 9">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2CF4B60-062A-25CD-E448-6C8255EEF9CC}"/>
              </a:ext>
            </a:extLst>
          </p:cNvPr>
          <p:cNvSpPr>
            <a:spLocks noGrp="1"/>
          </p:cNvSpPr>
          <p:nvPr>
            <p:ph type="title"/>
          </p:nvPr>
        </p:nvSpPr>
        <p:spPr>
          <a:xfrm>
            <a:off x="1115568" y="548640"/>
            <a:ext cx="10168128" cy="1179576"/>
          </a:xfrm>
        </p:spPr>
        <p:txBody>
          <a:bodyPr>
            <a:normAutofit/>
          </a:bodyPr>
          <a:lstStyle/>
          <a:p>
            <a:r>
              <a:rPr lang="en-US" sz="4800" dirty="0"/>
              <a:t>Resources</a:t>
            </a:r>
          </a:p>
        </p:txBody>
      </p:sp>
      <p:sp>
        <p:nvSpPr>
          <p:cNvPr id="14" name="Rectangle 13">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E43BD06B-906D-5C9C-E517-52B27F705E94}"/>
              </a:ext>
            </a:extLst>
          </p:cNvPr>
          <p:cNvSpPr>
            <a:spLocks noGrp="1"/>
          </p:cNvSpPr>
          <p:nvPr>
            <p:ph idx="1"/>
          </p:nvPr>
        </p:nvSpPr>
        <p:spPr>
          <a:xfrm>
            <a:off x="1848089" y="2567446"/>
            <a:ext cx="8495822" cy="3720532"/>
          </a:xfrm>
        </p:spPr>
        <p:txBody>
          <a:bodyPr numCol="2">
            <a:normAutofit/>
          </a:bodyPr>
          <a:lstStyle/>
          <a:p>
            <a:r>
              <a:rPr lang="en-US" dirty="0"/>
              <a:t>FlexboxFroggy.com</a:t>
            </a:r>
          </a:p>
          <a:p>
            <a:r>
              <a:rPr lang="en-US" dirty="0"/>
              <a:t>HourOfCode.com</a:t>
            </a:r>
          </a:p>
          <a:p>
            <a:r>
              <a:rPr lang="en-US" dirty="0"/>
              <a:t>Code.org</a:t>
            </a:r>
          </a:p>
          <a:p>
            <a:r>
              <a:rPr lang="en-US" dirty="0"/>
              <a:t>Scratch.com</a:t>
            </a:r>
          </a:p>
          <a:p>
            <a:r>
              <a:rPr lang="en-US" dirty="0"/>
              <a:t>Microsoft </a:t>
            </a:r>
            <a:r>
              <a:rPr lang="en-US" dirty="0" err="1"/>
              <a:t>MakeCode</a:t>
            </a:r>
            <a:endParaRPr lang="en-US" dirty="0"/>
          </a:p>
          <a:p>
            <a:r>
              <a:rPr lang="en-US" dirty="0"/>
              <a:t>Minecraft – Education Edition</a:t>
            </a:r>
          </a:p>
          <a:p>
            <a:r>
              <a:rPr lang="en-US" dirty="0"/>
              <a:t>Microsoft Learn</a:t>
            </a:r>
          </a:p>
          <a:p>
            <a:r>
              <a:rPr lang="en-US" dirty="0"/>
              <a:t>FreeCodeCamp.org</a:t>
            </a:r>
          </a:p>
          <a:p>
            <a:r>
              <a:rPr lang="en-US" dirty="0"/>
              <a:t>CSSGridGarden.com</a:t>
            </a:r>
          </a:p>
          <a:p>
            <a:r>
              <a:rPr lang="en-US" dirty="0"/>
              <a:t>HackerRank.com</a:t>
            </a:r>
          </a:p>
          <a:p>
            <a:r>
              <a:rPr lang="en-US" dirty="0"/>
              <a:t>YouTube </a:t>
            </a:r>
          </a:p>
          <a:p>
            <a:pPr lvl="1"/>
            <a:r>
              <a:rPr lang="en-US" dirty="0" err="1"/>
              <a:t>Brackeys</a:t>
            </a:r>
            <a:r>
              <a:rPr lang="en-US" dirty="0"/>
              <a:t> – Unity</a:t>
            </a:r>
          </a:p>
          <a:p>
            <a:pPr marL="0" indent="0">
              <a:buNone/>
            </a:pPr>
            <a:endParaRPr lang="en-US" dirty="0"/>
          </a:p>
        </p:txBody>
      </p:sp>
    </p:spTree>
    <p:extLst>
      <p:ext uri="{BB962C8B-B14F-4D97-AF65-F5344CB8AC3E}">
        <p14:creationId xmlns:p14="http://schemas.microsoft.com/office/powerpoint/2010/main" val="23038279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0" name="Rectangle 9">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2CF4B60-062A-25CD-E448-6C8255EEF9CC}"/>
              </a:ext>
            </a:extLst>
          </p:cNvPr>
          <p:cNvSpPr>
            <a:spLocks noGrp="1"/>
          </p:cNvSpPr>
          <p:nvPr>
            <p:ph type="title"/>
          </p:nvPr>
        </p:nvSpPr>
        <p:spPr>
          <a:xfrm>
            <a:off x="1115568" y="548640"/>
            <a:ext cx="10168128" cy="1179576"/>
          </a:xfrm>
        </p:spPr>
        <p:txBody>
          <a:bodyPr>
            <a:normAutofit/>
          </a:bodyPr>
          <a:lstStyle/>
          <a:p>
            <a:r>
              <a:rPr lang="en-US" sz="4800" dirty="0"/>
              <a:t>Colors</a:t>
            </a:r>
          </a:p>
        </p:txBody>
      </p:sp>
      <p:sp>
        <p:nvSpPr>
          <p:cNvPr id="14" name="Rectangle 13">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pic>
        <p:nvPicPr>
          <p:cNvPr id="11" name="Picture 10">
            <a:extLst>
              <a:ext uri="{FF2B5EF4-FFF2-40B4-BE49-F238E27FC236}">
                <a16:creationId xmlns:a16="http://schemas.microsoft.com/office/drawing/2014/main" id="{E497D2A3-0710-A4CB-0A8A-AE7C8D895BEF}"/>
              </a:ext>
            </a:extLst>
          </p:cNvPr>
          <p:cNvPicPr>
            <a:picLocks noChangeAspect="1"/>
          </p:cNvPicPr>
          <p:nvPr/>
        </p:nvPicPr>
        <p:blipFill>
          <a:blip r:embed="rId3"/>
          <a:stretch>
            <a:fillRect/>
          </a:stretch>
        </p:blipFill>
        <p:spPr>
          <a:xfrm>
            <a:off x="2081928" y="2420798"/>
            <a:ext cx="8028143" cy="4035210"/>
          </a:xfrm>
          <a:prstGeom prst="rect">
            <a:avLst/>
          </a:prstGeom>
        </p:spPr>
      </p:pic>
    </p:spTree>
    <p:extLst>
      <p:ext uri="{BB962C8B-B14F-4D97-AF65-F5344CB8AC3E}">
        <p14:creationId xmlns:p14="http://schemas.microsoft.com/office/powerpoint/2010/main" val="14162199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04CD088-9924-FDF8-32EA-64AD14C5DE41}"/>
              </a:ext>
            </a:extLst>
          </p:cNvPr>
          <p:cNvSpPr>
            <a:spLocks noGrp="1"/>
          </p:cNvSpPr>
          <p:nvPr>
            <p:ph type="title"/>
          </p:nvPr>
        </p:nvSpPr>
        <p:spPr>
          <a:xfrm>
            <a:off x="686834" y="1153572"/>
            <a:ext cx="3200400" cy="4461163"/>
          </a:xfrm>
        </p:spPr>
        <p:txBody>
          <a:bodyPr>
            <a:normAutofit/>
          </a:bodyPr>
          <a:lstStyle/>
          <a:p>
            <a:r>
              <a:rPr lang="en-US" dirty="0">
                <a:solidFill>
                  <a:srgbClr val="FFFFFF"/>
                </a:solidFill>
              </a:rPr>
              <a:t>Colors</a:t>
            </a:r>
            <a:br>
              <a:rPr lang="en-US" dirty="0">
                <a:solidFill>
                  <a:srgbClr val="FFFFFF"/>
                </a:solidFill>
              </a:rPr>
            </a:br>
            <a:r>
              <a:rPr lang="en-US" dirty="0">
                <a:solidFill>
                  <a:srgbClr val="FFFFFF"/>
                </a:solidFill>
              </a:rPr>
              <a:t>(Basics)</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506ECF03-3832-CE61-45EB-6C148D597A92}"/>
              </a:ext>
            </a:extLst>
          </p:cNvPr>
          <p:cNvSpPr>
            <a:spLocks noGrp="1"/>
          </p:cNvSpPr>
          <p:nvPr>
            <p:ph idx="1"/>
          </p:nvPr>
        </p:nvSpPr>
        <p:spPr>
          <a:xfrm>
            <a:off x="4297407" y="190501"/>
            <a:ext cx="6906491" cy="6348412"/>
          </a:xfrm>
        </p:spPr>
        <p:txBody>
          <a:bodyPr anchor="ctr">
            <a:normAutofit/>
          </a:bodyPr>
          <a:lstStyle/>
          <a:p>
            <a:pPr marL="0" indent="0">
              <a:buNone/>
            </a:pPr>
            <a:endParaRPr lang="en-US" dirty="0"/>
          </a:p>
          <a:p>
            <a:endParaRPr lang="en-US" dirty="0"/>
          </a:p>
        </p:txBody>
      </p:sp>
      <p:pic>
        <p:nvPicPr>
          <p:cNvPr id="5" name="Picture 4">
            <a:extLst>
              <a:ext uri="{FF2B5EF4-FFF2-40B4-BE49-F238E27FC236}">
                <a16:creationId xmlns:a16="http://schemas.microsoft.com/office/drawing/2014/main" id="{CEB611C7-91A4-1D7D-11FF-99A27DB3CA85}"/>
              </a:ext>
            </a:extLst>
          </p:cNvPr>
          <p:cNvPicPr>
            <a:picLocks noChangeAspect="1"/>
          </p:cNvPicPr>
          <p:nvPr/>
        </p:nvPicPr>
        <p:blipFill>
          <a:blip r:embed="rId3"/>
          <a:stretch>
            <a:fillRect/>
          </a:stretch>
        </p:blipFill>
        <p:spPr>
          <a:xfrm>
            <a:off x="4167272" y="2136391"/>
            <a:ext cx="7376799" cy="2514818"/>
          </a:xfrm>
          <a:prstGeom prst="rect">
            <a:avLst/>
          </a:prstGeom>
        </p:spPr>
      </p:pic>
    </p:spTree>
    <p:extLst>
      <p:ext uri="{BB962C8B-B14F-4D97-AF65-F5344CB8AC3E}">
        <p14:creationId xmlns:p14="http://schemas.microsoft.com/office/powerpoint/2010/main" val="40347234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04CD088-9924-FDF8-32EA-64AD14C5DE41}"/>
              </a:ext>
            </a:extLst>
          </p:cNvPr>
          <p:cNvSpPr>
            <a:spLocks noGrp="1"/>
          </p:cNvSpPr>
          <p:nvPr>
            <p:ph type="title"/>
          </p:nvPr>
        </p:nvSpPr>
        <p:spPr>
          <a:xfrm>
            <a:off x="686834" y="1153572"/>
            <a:ext cx="3200400" cy="4461163"/>
          </a:xfrm>
        </p:spPr>
        <p:txBody>
          <a:bodyPr>
            <a:normAutofit/>
          </a:bodyPr>
          <a:lstStyle/>
          <a:p>
            <a:r>
              <a:rPr lang="en-US" dirty="0">
                <a:solidFill>
                  <a:srgbClr val="FFFFFF"/>
                </a:solidFill>
              </a:rPr>
              <a:t>Colors</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506ECF03-3832-CE61-45EB-6C148D597A92}"/>
              </a:ext>
            </a:extLst>
          </p:cNvPr>
          <p:cNvSpPr>
            <a:spLocks noGrp="1"/>
          </p:cNvSpPr>
          <p:nvPr>
            <p:ph idx="1"/>
          </p:nvPr>
        </p:nvSpPr>
        <p:spPr>
          <a:xfrm>
            <a:off x="4297407" y="953293"/>
            <a:ext cx="6906491" cy="5585619"/>
          </a:xfrm>
        </p:spPr>
        <p:txBody>
          <a:bodyPr anchor="ctr">
            <a:normAutofit fontScale="92500" lnSpcReduction="20000"/>
          </a:bodyPr>
          <a:lstStyle/>
          <a:p>
            <a:pPr marL="0" indent="0">
              <a:buNone/>
            </a:pPr>
            <a:r>
              <a:rPr lang="en-US" dirty="0">
                <a:solidFill>
                  <a:srgbClr val="DDAAFF"/>
                </a:solidFill>
              </a:rPr>
              <a:t>LAVENDER(#daf) </a:t>
            </a:r>
          </a:p>
          <a:p>
            <a:pPr marL="0" indent="0">
              <a:buNone/>
            </a:pPr>
            <a:r>
              <a:rPr lang="en-US" dirty="0">
                <a:solidFill>
                  <a:srgbClr val="BBBBFF"/>
                </a:solidFill>
              </a:rPr>
              <a:t>PERIWINKLE(#bbf) </a:t>
            </a:r>
          </a:p>
          <a:p>
            <a:pPr marL="0" indent="0">
              <a:buNone/>
            </a:pPr>
            <a:r>
              <a:rPr lang="en-US" dirty="0">
                <a:solidFill>
                  <a:srgbClr val="CFCFFF"/>
                </a:solidFill>
              </a:rPr>
              <a:t>BABY BLUE(#cfcfff) </a:t>
            </a:r>
            <a:r>
              <a:rPr lang="en-US" dirty="0"/>
              <a:t>YES THERE’S A DIFFERENCE! </a:t>
            </a:r>
          </a:p>
          <a:p>
            <a:pPr marL="0" indent="0">
              <a:buNone/>
            </a:pPr>
            <a:r>
              <a:rPr lang="en-US" dirty="0">
                <a:solidFill>
                  <a:srgbClr val="FF9999"/>
                </a:solidFill>
              </a:rPr>
              <a:t>SALMON(#f99) </a:t>
            </a:r>
          </a:p>
          <a:p>
            <a:pPr marL="0" indent="0">
              <a:buNone/>
            </a:pPr>
            <a:r>
              <a:rPr lang="en-US" dirty="0">
                <a:solidFill>
                  <a:srgbClr val="884400"/>
                </a:solidFill>
              </a:rPr>
              <a:t>BROWN(#840)</a:t>
            </a:r>
          </a:p>
          <a:p>
            <a:pPr marL="0" indent="0">
              <a:buNone/>
            </a:pPr>
            <a:r>
              <a:rPr lang="en-US" dirty="0">
                <a:solidFill>
                  <a:srgbClr val="FF8800"/>
                </a:solidFill>
              </a:rPr>
              <a:t>ORANGE(#F80)</a:t>
            </a:r>
          </a:p>
          <a:p>
            <a:pPr marL="0" indent="0">
              <a:buNone/>
            </a:pPr>
            <a:r>
              <a:rPr lang="en-US" dirty="0">
                <a:solidFill>
                  <a:srgbClr val="FF00AA"/>
                </a:solidFill>
              </a:rPr>
              <a:t>MAGENTA-ROSE(#F0A)</a:t>
            </a:r>
          </a:p>
          <a:p>
            <a:pPr marL="0" indent="0">
              <a:buNone/>
            </a:pPr>
            <a:r>
              <a:rPr lang="en-US" dirty="0">
                <a:solidFill>
                  <a:srgbClr val="6600FF"/>
                </a:solidFill>
              </a:rPr>
              <a:t>BLUE VIOLET(#60F) </a:t>
            </a:r>
          </a:p>
          <a:p>
            <a:pPr marL="0" indent="0">
              <a:buNone/>
            </a:pPr>
            <a:r>
              <a:rPr lang="en-US" dirty="0"/>
              <a:t>TAKE NOTES!</a:t>
            </a:r>
          </a:p>
          <a:p>
            <a:pPr marL="0" indent="0">
              <a:buNone/>
            </a:pPr>
            <a:r>
              <a:rPr lang="en-US" dirty="0">
                <a:solidFill>
                  <a:srgbClr val="882233"/>
                </a:solidFill>
              </a:rPr>
              <a:t>MAROON (#823) </a:t>
            </a:r>
          </a:p>
          <a:p>
            <a:pPr marL="0" indent="0">
              <a:buNone/>
            </a:pPr>
            <a:r>
              <a:rPr lang="en-US" dirty="0">
                <a:solidFill>
                  <a:srgbClr val="EBB000"/>
                </a:solidFill>
              </a:rPr>
              <a:t>HAY GOLD(#EBB000)</a:t>
            </a:r>
            <a:r>
              <a:rPr lang="en-US" dirty="0"/>
              <a:t> </a:t>
            </a:r>
          </a:p>
          <a:p>
            <a:pPr marL="0" indent="0" algn="ctr">
              <a:buNone/>
            </a:pPr>
            <a:r>
              <a:rPr lang="en-US" dirty="0"/>
              <a:t>Ok well I know WAY more but we don’t have more than 10 hours </a:t>
            </a:r>
            <a:r>
              <a:rPr lang="en-US" dirty="0" err="1"/>
              <a:t>sooo</a:t>
            </a:r>
            <a:r>
              <a:rPr lang="en-US" dirty="0"/>
              <a:t>….</a:t>
            </a:r>
          </a:p>
          <a:p>
            <a:pPr marL="0" indent="0">
              <a:buNone/>
            </a:pPr>
            <a:endParaRPr lang="en-US" dirty="0"/>
          </a:p>
          <a:p>
            <a:endParaRPr lang="en-US" dirty="0"/>
          </a:p>
        </p:txBody>
      </p:sp>
    </p:spTree>
    <p:extLst>
      <p:ext uri="{BB962C8B-B14F-4D97-AF65-F5344CB8AC3E}">
        <p14:creationId xmlns:p14="http://schemas.microsoft.com/office/powerpoint/2010/main" val="6690096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04CD088-9924-FDF8-32EA-64AD14C5DE41}"/>
              </a:ext>
            </a:extLst>
          </p:cNvPr>
          <p:cNvSpPr>
            <a:spLocks noGrp="1"/>
          </p:cNvSpPr>
          <p:nvPr>
            <p:ph type="title"/>
          </p:nvPr>
        </p:nvSpPr>
        <p:spPr>
          <a:xfrm>
            <a:off x="686834" y="1153572"/>
            <a:ext cx="3200400" cy="4461163"/>
          </a:xfrm>
        </p:spPr>
        <p:txBody>
          <a:bodyPr>
            <a:normAutofit/>
          </a:bodyPr>
          <a:lstStyle/>
          <a:p>
            <a:r>
              <a:rPr lang="en-US" dirty="0">
                <a:solidFill>
                  <a:srgbClr val="FFFFFF"/>
                </a:solidFill>
              </a:rPr>
              <a:t>Colors</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aphicFrame>
        <p:nvGraphicFramePr>
          <p:cNvPr id="4" name="Table 4">
            <a:extLst>
              <a:ext uri="{FF2B5EF4-FFF2-40B4-BE49-F238E27FC236}">
                <a16:creationId xmlns:a16="http://schemas.microsoft.com/office/drawing/2014/main" id="{D107C1FA-67D2-040F-B17C-DD27A462A719}"/>
              </a:ext>
            </a:extLst>
          </p:cNvPr>
          <p:cNvGraphicFramePr>
            <a:graphicFrameLocks noGrp="1"/>
          </p:cNvGraphicFramePr>
          <p:nvPr>
            <p:extLst>
              <p:ext uri="{D42A27DB-BD31-4B8C-83A1-F6EECF244321}">
                <p14:modId xmlns:p14="http://schemas.microsoft.com/office/powerpoint/2010/main" val="2868462258"/>
              </p:ext>
            </p:extLst>
          </p:nvPr>
        </p:nvGraphicFramePr>
        <p:xfrm>
          <a:off x="4167272" y="462279"/>
          <a:ext cx="7865401" cy="6096000"/>
        </p:xfrm>
        <a:graphic>
          <a:graphicData uri="http://schemas.openxmlformats.org/drawingml/2006/table">
            <a:tbl>
              <a:tblPr firstRow="1" bandRow="1">
                <a:tableStyleId>{2D5ABB26-0587-4C30-8999-92F81FD0307C}</a:tableStyleId>
              </a:tblPr>
              <a:tblGrid>
                <a:gridCol w="6161292">
                  <a:extLst>
                    <a:ext uri="{9D8B030D-6E8A-4147-A177-3AD203B41FA5}">
                      <a16:colId xmlns:a16="http://schemas.microsoft.com/office/drawing/2014/main" val="591449009"/>
                    </a:ext>
                  </a:extLst>
                </a:gridCol>
                <a:gridCol w="1704109">
                  <a:extLst>
                    <a:ext uri="{9D8B030D-6E8A-4147-A177-3AD203B41FA5}">
                      <a16:colId xmlns:a16="http://schemas.microsoft.com/office/drawing/2014/main" val="2372834082"/>
                    </a:ext>
                  </a:extLst>
                </a:gridCol>
              </a:tblGrid>
              <a:tr h="731924">
                <a:tc>
                  <a:txBody>
                    <a:bodyPr/>
                    <a:lstStyle/>
                    <a:p>
                      <a:r>
                        <a:rPr lang="en-US" sz="4400" dirty="0">
                          <a:solidFill>
                            <a:srgbClr val="FF0000"/>
                          </a:solidFill>
                        </a:rPr>
                        <a:t>Red</a:t>
                      </a:r>
                      <a:endParaRPr lang="en-US" sz="4400" dirty="0"/>
                    </a:p>
                  </a:txBody>
                  <a:tcPr/>
                </a:tc>
                <a:tc>
                  <a:txBody>
                    <a:bodyPr/>
                    <a:lstStyle/>
                    <a:p>
                      <a:r>
                        <a:rPr lang="en-US" sz="4400" dirty="0"/>
                        <a:t>#F00</a:t>
                      </a:r>
                    </a:p>
                  </a:txBody>
                  <a:tcPr/>
                </a:tc>
                <a:extLst>
                  <a:ext uri="{0D108BD9-81ED-4DB2-BD59-A6C34878D82A}">
                    <a16:rowId xmlns:a16="http://schemas.microsoft.com/office/drawing/2014/main" val="1392847349"/>
                  </a:ext>
                </a:extLst>
              </a:tr>
              <a:tr h="731924">
                <a:tc>
                  <a:txBody>
                    <a:bodyPr/>
                    <a:lstStyle/>
                    <a:p>
                      <a:r>
                        <a:rPr lang="en-US" sz="4400" dirty="0">
                          <a:solidFill>
                            <a:srgbClr val="00FF00"/>
                          </a:solidFill>
                        </a:rPr>
                        <a:t>Green</a:t>
                      </a:r>
                      <a:endParaRPr lang="en-US" sz="4400" dirty="0"/>
                    </a:p>
                  </a:txBody>
                  <a:tcPr/>
                </a:tc>
                <a:tc>
                  <a:txBody>
                    <a:bodyPr/>
                    <a:lstStyle/>
                    <a:p>
                      <a:r>
                        <a:rPr lang="en-US" sz="4400" dirty="0"/>
                        <a:t>#0F0</a:t>
                      </a:r>
                    </a:p>
                  </a:txBody>
                  <a:tcPr/>
                </a:tc>
                <a:extLst>
                  <a:ext uri="{0D108BD9-81ED-4DB2-BD59-A6C34878D82A}">
                    <a16:rowId xmlns:a16="http://schemas.microsoft.com/office/drawing/2014/main" val="3707323858"/>
                  </a:ext>
                </a:extLst>
              </a:tr>
              <a:tr h="731924">
                <a:tc>
                  <a:txBody>
                    <a:bodyPr/>
                    <a:lstStyle/>
                    <a:p>
                      <a:r>
                        <a:rPr lang="en-US" sz="4400" dirty="0">
                          <a:solidFill>
                            <a:srgbClr val="0000FF"/>
                          </a:solidFill>
                        </a:rPr>
                        <a:t>Blue</a:t>
                      </a:r>
                      <a:endParaRPr lang="en-US" sz="4400" dirty="0"/>
                    </a:p>
                  </a:txBody>
                  <a:tcPr/>
                </a:tc>
                <a:tc>
                  <a:txBody>
                    <a:bodyPr/>
                    <a:lstStyle/>
                    <a:p>
                      <a:r>
                        <a:rPr lang="en-US" sz="4400" dirty="0"/>
                        <a:t>#00F</a:t>
                      </a:r>
                    </a:p>
                  </a:txBody>
                  <a:tcPr/>
                </a:tc>
                <a:extLst>
                  <a:ext uri="{0D108BD9-81ED-4DB2-BD59-A6C34878D82A}">
                    <a16:rowId xmlns:a16="http://schemas.microsoft.com/office/drawing/2014/main" val="1349339117"/>
                  </a:ext>
                </a:extLst>
              </a:tr>
              <a:tr h="731924">
                <a:tc>
                  <a:txBody>
                    <a:bodyPr/>
                    <a:lstStyle/>
                    <a:p>
                      <a:r>
                        <a:rPr lang="en-US" sz="4400" dirty="0" err="1">
                          <a:solidFill>
                            <a:srgbClr val="FF0000"/>
                          </a:solidFill>
                        </a:rPr>
                        <a:t>Red</a:t>
                      </a:r>
                      <a:r>
                        <a:rPr lang="en-US" sz="4400" dirty="0" err="1"/>
                        <a:t>+</a:t>
                      </a:r>
                      <a:r>
                        <a:rPr lang="en-US" sz="4400" dirty="0" err="1">
                          <a:solidFill>
                            <a:srgbClr val="00FF00"/>
                          </a:solidFill>
                        </a:rPr>
                        <a:t>Green</a:t>
                      </a:r>
                      <a:r>
                        <a:rPr lang="en-US" sz="4400" dirty="0"/>
                        <a:t>=</a:t>
                      </a:r>
                      <a:r>
                        <a:rPr lang="en-US" sz="4400" dirty="0">
                          <a:solidFill>
                            <a:srgbClr val="FFFF00"/>
                          </a:solidFill>
                          <a:effectLst>
                            <a:outerShdw blurRad="38100" dist="38100" dir="2700000" algn="tl">
                              <a:srgbClr val="000000">
                                <a:alpha val="43137"/>
                              </a:srgbClr>
                            </a:outerShdw>
                          </a:effectLst>
                        </a:rPr>
                        <a:t>Yellow</a:t>
                      </a:r>
                      <a:r>
                        <a:rPr lang="en-US" sz="4400" dirty="0"/>
                        <a:t> </a:t>
                      </a:r>
                    </a:p>
                  </a:txBody>
                  <a:tcPr/>
                </a:tc>
                <a:tc>
                  <a:txBody>
                    <a:bodyPr/>
                    <a:lstStyle/>
                    <a:p>
                      <a:r>
                        <a:rPr lang="en-US" sz="4400" dirty="0"/>
                        <a:t>#FF0</a:t>
                      </a:r>
                    </a:p>
                  </a:txBody>
                  <a:tcPr/>
                </a:tc>
                <a:extLst>
                  <a:ext uri="{0D108BD9-81ED-4DB2-BD59-A6C34878D82A}">
                    <a16:rowId xmlns:a16="http://schemas.microsoft.com/office/drawing/2014/main" val="381197375"/>
                  </a:ext>
                </a:extLst>
              </a:tr>
              <a:tr h="731924">
                <a:tc>
                  <a:txBody>
                    <a:bodyPr/>
                    <a:lstStyle/>
                    <a:p>
                      <a:r>
                        <a:rPr lang="en-US" sz="4400" dirty="0" err="1">
                          <a:solidFill>
                            <a:srgbClr val="FF0000"/>
                          </a:solidFill>
                        </a:rPr>
                        <a:t>Red</a:t>
                      </a:r>
                      <a:r>
                        <a:rPr lang="en-US" sz="4400" dirty="0" err="1"/>
                        <a:t>+</a:t>
                      </a:r>
                      <a:r>
                        <a:rPr lang="en-US" sz="4400" dirty="0" err="1">
                          <a:solidFill>
                            <a:srgbClr val="0000FF"/>
                          </a:solidFill>
                        </a:rPr>
                        <a:t>Blue</a:t>
                      </a:r>
                      <a:r>
                        <a:rPr lang="en-US" sz="4400" dirty="0"/>
                        <a:t>=</a:t>
                      </a:r>
                      <a:r>
                        <a:rPr lang="en-US" sz="4400" dirty="0">
                          <a:solidFill>
                            <a:srgbClr val="FF00FF"/>
                          </a:solidFill>
                        </a:rPr>
                        <a:t>Magenta </a:t>
                      </a:r>
                      <a:endParaRPr lang="en-US" sz="4400" dirty="0"/>
                    </a:p>
                  </a:txBody>
                  <a:tcPr/>
                </a:tc>
                <a:tc>
                  <a:txBody>
                    <a:bodyPr/>
                    <a:lstStyle/>
                    <a:p>
                      <a:r>
                        <a:rPr lang="en-US" sz="4400" dirty="0"/>
                        <a:t>#F0F</a:t>
                      </a:r>
                    </a:p>
                  </a:txBody>
                  <a:tcPr/>
                </a:tc>
                <a:extLst>
                  <a:ext uri="{0D108BD9-81ED-4DB2-BD59-A6C34878D82A}">
                    <a16:rowId xmlns:a16="http://schemas.microsoft.com/office/drawing/2014/main" val="1565688546"/>
                  </a:ext>
                </a:extLst>
              </a:tr>
              <a:tr h="731924">
                <a:tc>
                  <a:txBody>
                    <a:bodyPr/>
                    <a:lstStyle/>
                    <a:p>
                      <a:r>
                        <a:rPr lang="en-US" sz="4400" dirty="0" err="1">
                          <a:solidFill>
                            <a:srgbClr val="00FF00"/>
                          </a:solidFill>
                        </a:rPr>
                        <a:t>Green</a:t>
                      </a:r>
                      <a:r>
                        <a:rPr lang="en-US" sz="4400" dirty="0" err="1"/>
                        <a:t>+</a:t>
                      </a:r>
                      <a:r>
                        <a:rPr lang="en-US" sz="4400" dirty="0" err="1">
                          <a:solidFill>
                            <a:srgbClr val="0000FF"/>
                          </a:solidFill>
                        </a:rPr>
                        <a:t>Blue</a:t>
                      </a:r>
                      <a:r>
                        <a:rPr lang="en-US" sz="4400" dirty="0"/>
                        <a:t>=</a:t>
                      </a:r>
                      <a:r>
                        <a:rPr lang="en-US" sz="4400" dirty="0">
                          <a:solidFill>
                            <a:srgbClr val="00FFFF"/>
                          </a:solidFill>
                        </a:rPr>
                        <a:t>Teal</a:t>
                      </a:r>
                      <a:r>
                        <a:rPr lang="en-US" sz="4400" dirty="0"/>
                        <a:t> </a:t>
                      </a:r>
                    </a:p>
                  </a:txBody>
                  <a:tcPr/>
                </a:tc>
                <a:tc>
                  <a:txBody>
                    <a:bodyPr/>
                    <a:lstStyle/>
                    <a:p>
                      <a:r>
                        <a:rPr lang="en-US" sz="4400" dirty="0"/>
                        <a:t>#0FF</a:t>
                      </a:r>
                    </a:p>
                  </a:txBody>
                  <a:tcPr/>
                </a:tc>
                <a:extLst>
                  <a:ext uri="{0D108BD9-81ED-4DB2-BD59-A6C34878D82A}">
                    <a16:rowId xmlns:a16="http://schemas.microsoft.com/office/drawing/2014/main" val="3826900342"/>
                  </a:ext>
                </a:extLst>
              </a:tr>
              <a:tr h="731924">
                <a:tc>
                  <a:txBody>
                    <a:bodyPr/>
                    <a:lstStyle/>
                    <a:p>
                      <a:r>
                        <a:rPr lang="en-US" sz="4400" dirty="0" err="1">
                          <a:solidFill>
                            <a:srgbClr val="FF0000"/>
                          </a:solidFill>
                        </a:rPr>
                        <a:t>Red</a:t>
                      </a:r>
                      <a:r>
                        <a:rPr lang="en-US" sz="4400" dirty="0" err="1"/>
                        <a:t>+</a:t>
                      </a:r>
                      <a:r>
                        <a:rPr lang="en-US" sz="4400" dirty="0" err="1">
                          <a:solidFill>
                            <a:srgbClr val="00FF00"/>
                          </a:solidFill>
                        </a:rPr>
                        <a:t>Green</a:t>
                      </a:r>
                      <a:r>
                        <a:rPr lang="en-US" sz="4400" dirty="0" err="1"/>
                        <a:t>+</a:t>
                      </a:r>
                      <a:r>
                        <a:rPr lang="en-US" sz="4400" dirty="0" err="1">
                          <a:solidFill>
                            <a:srgbClr val="0000FF"/>
                          </a:solidFill>
                        </a:rPr>
                        <a:t>Blue</a:t>
                      </a:r>
                      <a:r>
                        <a:rPr lang="en-US" sz="4400" dirty="0"/>
                        <a:t>=</a:t>
                      </a:r>
                      <a:r>
                        <a:rPr lang="en-US" sz="4400" dirty="0">
                          <a:solidFill>
                            <a:schemeClr val="bg1"/>
                          </a:solidFill>
                          <a:effectLst>
                            <a:innerShdw blurRad="114300">
                              <a:prstClr val="black"/>
                            </a:innerShdw>
                          </a:effectLst>
                        </a:rPr>
                        <a:t>White</a:t>
                      </a:r>
                      <a:r>
                        <a:rPr lang="en-US" sz="4400" dirty="0"/>
                        <a:t> </a:t>
                      </a:r>
                    </a:p>
                  </a:txBody>
                  <a:tcPr/>
                </a:tc>
                <a:tc>
                  <a:txBody>
                    <a:bodyPr/>
                    <a:lstStyle/>
                    <a:p>
                      <a:r>
                        <a:rPr lang="en-US" sz="4400" dirty="0"/>
                        <a:t>#FFF</a:t>
                      </a:r>
                    </a:p>
                  </a:txBody>
                  <a:tcPr/>
                </a:tc>
                <a:extLst>
                  <a:ext uri="{0D108BD9-81ED-4DB2-BD59-A6C34878D82A}">
                    <a16:rowId xmlns:a16="http://schemas.microsoft.com/office/drawing/2014/main" val="3677377408"/>
                  </a:ext>
                </a:extLst>
              </a:tr>
              <a:tr h="731924">
                <a:tc>
                  <a:txBody>
                    <a:bodyPr/>
                    <a:lstStyle/>
                    <a:p>
                      <a:r>
                        <a:rPr lang="en-US" sz="4400" dirty="0"/>
                        <a:t>None = Black</a:t>
                      </a:r>
                    </a:p>
                  </a:txBody>
                  <a:tcPr/>
                </a:tc>
                <a:tc>
                  <a:txBody>
                    <a:bodyPr/>
                    <a:lstStyle/>
                    <a:p>
                      <a:r>
                        <a:rPr lang="en-US" sz="4400" dirty="0"/>
                        <a:t>#000</a:t>
                      </a:r>
                    </a:p>
                  </a:txBody>
                  <a:tcPr/>
                </a:tc>
                <a:extLst>
                  <a:ext uri="{0D108BD9-81ED-4DB2-BD59-A6C34878D82A}">
                    <a16:rowId xmlns:a16="http://schemas.microsoft.com/office/drawing/2014/main" val="806189241"/>
                  </a:ext>
                </a:extLst>
              </a:tr>
            </a:tbl>
          </a:graphicData>
        </a:graphic>
      </p:graphicFrame>
    </p:spTree>
    <p:extLst>
      <p:ext uri="{BB962C8B-B14F-4D97-AF65-F5344CB8AC3E}">
        <p14:creationId xmlns:p14="http://schemas.microsoft.com/office/powerpoint/2010/main" val="7412531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0" name="Rectangle 9">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2CF4B60-062A-25CD-E448-6C8255EEF9CC}"/>
              </a:ext>
            </a:extLst>
          </p:cNvPr>
          <p:cNvSpPr>
            <a:spLocks noGrp="1"/>
          </p:cNvSpPr>
          <p:nvPr>
            <p:ph type="title"/>
          </p:nvPr>
        </p:nvSpPr>
        <p:spPr>
          <a:xfrm>
            <a:off x="1115568" y="548640"/>
            <a:ext cx="10168128" cy="1179576"/>
          </a:xfrm>
        </p:spPr>
        <p:txBody>
          <a:bodyPr>
            <a:normAutofit/>
          </a:bodyPr>
          <a:lstStyle/>
          <a:p>
            <a:r>
              <a:rPr lang="en-US" sz="4800" dirty="0"/>
              <a:t>Flowcharts</a:t>
            </a:r>
          </a:p>
        </p:txBody>
      </p:sp>
      <p:sp>
        <p:nvSpPr>
          <p:cNvPr id="14" name="Rectangle 13">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E43BD06B-906D-5C9C-E517-52B27F705E94}"/>
              </a:ext>
            </a:extLst>
          </p:cNvPr>
          <p:cNvSpPr>
            <a:spLocks noGrp="1"/>
          </p:cNvSpPr>
          <p:nvPr>
            <p:ph idx="1"/>
          </p:nvPr>
        </p:nvSpPr>
        <p:spPr>
          <a:xfrm>
            <a:off x="1992884" y="2560320"/>
            <a:ext cx="8206232" cy="3695020"/>
          </a:xfrm>
        </p:spPr>
        <p:txBody>
          <a:bodyPr>
            <a:normAutofit/>
          </a:bodyPr>
          <a:lstStyle/>
          <a:p>
            <a:r>
              <a:rPr lang="en-US" dirty="0"/>
              <a:t>Visually represent a process or workflow in a step-by-step manner.</a:t>
            </a:r>
          </a:p>
          <a:p>
            <a:r>
              <a:rPr lang="en-US" dirty="0"/>
              <a:t>Each step is represented by blocks or ovals and connected by lines or arrows.</a:t>
            </a:r>
          </a:p>
          <a:p>
            <a:r>
              <a:rPr lang="en-US" dirty="0"/>
              <a:t>Can be used to brainstorm and design how you will create your code</a:t>
            </a:r>
          </a:p>
        </p:txBody>
      </p:sp>
    </p:spTree>
    <p:extLst>
      <p:ext uri="{BB962C8B-B14F-4D97-AF65-F5344CB8AC3E}">
        <p14:creationId xmlns:p14="http://schemas.microsoft.com/office/powerpoint/2010/main" val="17787051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47DB6B-8169-FEB2-EFE8-BB8ED29FEA2F}"/>
              </a:ext>
            </a:extLst>
          </p:cNvPr>
          <p:cNvSpPr>
            <a:spLocks noGrp="1"/>
          </p:cNvSpPr>
          <p:nvPr>
            <p:ph type="title"/>
          </p:nvPr>
        </p:nvSpPr>
        <p:spPr/>
        <p:txBody>
          <a:bodyPr/>
          <a:lstStyle/>
          <a:p>
            <a:endParaRPr lang="en-US" dirty="0"/>
          </a:p>
        </p:txBody>
      </p:sp>
      <p:pic>
        <p:nvPicPr>
          <p:cNvPr id="19" name="Content Placeholder 18">
            <a:extLst>
              <a:ext uri="{FF2B5EF4-FFF2-40B4-BE49-F238E27FC236}">
                <a16:creationId xmlns:a16="http://schemas.microsoft.com/office/drawing/2014/main" id="{46905BC0-7A32-1B94-CC55-D0BC822F7C9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3033270" cy="7162800"/>
          </a:xfrm>
        </p:spPr>
      </p:pic>
    </p:spTree>
    <p:extLst>
      <p:ext uri="{BB962C8B-B14F-4D97-AF65-F5344CB8AC3E}">
        <p14:creationId xmlns:p14="http://schemas.microsoft.com/office/powerpoint/2010/main" val="392264460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04CD088-9924-FDF8-32EA-64AD14C5DE41}"/>
              </a:ext>
            </a:extLst>
          </p:cNvPr>
          <p:cNvSpPr>
            <a:spLocks noGrp="1"/>
          </p:cNvSpPr>
          <p:nvPr>
            <p:ph type="title"/>
          </p:nvPr>
        </p:nvSpPr>
        <p:spPr>
          <a:xfrm>
            <a:off x="686834" y="1153572"/>
            <a:ext cx="3200400" cy="4461163"/>
          </a:xfrm>
        </p:spPr>
        <p:txBody>
          <a:bodyPr>
            <a:normAutofit/>
          </a:bodyPr>
          <a:lstStyle/>
          <a:p>
            <a:r>
              <a:rPr lang="en-US" dirty="0">
                <a:solidFill>
                  <a:srgbClr val="FFFFFF"/>
                </a:solidFill>
              </a:rPr>
              <a:t>Flowcharts</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506ECF03-3832-CE61-45EB-6C148D597A92}"/>
              </a:ext>
            </a:extLst>
          </p:cNvPr>
          <p:cNvSpPr>
            <a:spLocks noGrp="1"/>
          </p:cNvSpPr>
          <p:nvPr>
            <p:ph idx="1"/>
          </p:nvPr>
        </p:nvSpPr>
        <p:spPr>
          <a:xfrm>
            <a:off x="4447308" y="591344"/>
            <a:ext cx="6906491" cy="5585619"/>
          </a:xfrm>
        </p:spPr>
        <p:txBody>
          <a:bodyPr anchor="ctr">
            <a:normAutofit/>
          </a:bodyPr>
          <a:lstStyle/>
          <a:p>
            <a:pPr marL="0" indent="0" algn="ctr">
              <a:buNone/>
            </a:pPr>
            <a:r>
              <a:rPr lang="en-US" sz="3600" dirty="0"/>
              <a:t>Start / Terminator</a:t>
            </a:r>
          </a:p>
          <a:p>
            <a:pPr marL="0" indent="0">
              <a:buNone/>
            </a:pPr>
            <a:endParaRPr lang="en-US" dirty="0"/>
          </a:p>
          <a:p>
            <a:pPr marL="0" indent="0">
              <a:buNone/>
            </a:pPr>
            <a:r>
              <a:rPr lang="en-US" b="0" i="0" dirty="0">
                <a:solidFill>
                  <a:srgbClr val="000000"/>
                </a:solidFill>
                <a:effectLst/>
                <a:latin typeface="Poppins" panose="020B0502040204020203" pitchFamily="2" charset="0"/>
              </a:rPr>
              <a:t>Use this shape for the beginning or ending step of your process</a:t>
            </a:r>
            <a:endParaRPr lang="en-US" dirty="0"/>
          </a:p>
          <a:p>
            <a:pPr marL="0" indent="0">
              <a:buNone/>
            </a:pPr>
            <a:endParaRPr lang="en-US" dirty="0"/>
          </a:p>
          <a:p>
            <a:endParaRPr lang="en-US" dirty="0"/>
          </a:p>
        </p:txBody>
      </p:sp>
      <p:pic>
        <p:nvPicPr>
          <p:cNvPr id="3076" name="Picture 4" descr="Start or Terminator">
            <a:extLst>
              <a:ext uri="{FF2B5EF4-FFF2-40B4-BE49-F238E27FC236}">
                <a16:creationId xmlns:a16="http://schemas.microsoft.com/office/drawing/2014/main" id="{812A3581-5A2C-0B7A-C6F7-9A61A7B457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27613" y="1312082"/>
            <a:ext cx="1345880" cy="438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450888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04CD088-9924-FDF8-32EA-64AD14C5DE41}"/>
              </a:ext>
            </a:extLst>
          </p:cNvPr>
          <p:cNvSpPr>
            <a:spLocks noGrp="1"/>
          </p:cNvSpPr>
          <p:nvPr>
            <p:ph type="title"/>
          </p:nvPr>
        </p:nvSpPr>
        <p:spPr>
          <a:xfrm>
            <a:off x="686834" y="1153572"/>
            <a:ext cx="3200400" cy="4461163"/>
          </a:xfrm>
        </p:spPr>
        <p:txBody>
          <a:bodyPr>
            <a:normAutofit/>
          </a:bodyPr>
          <a:lstStyle/>
          <a:p>
            <a:r>
              <a:rPr lang="en-US" dirty="0">
                <a:solidFill>
                  <a:srgbClr val="FFFFFF"/>
                </a:solidFill>
              </a:rPr>
              <a:t>Flowcharts</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506ECF03-3832-CE61-45EB-6C148D597A92}"/>
              </a:ext>
            </a:extLst>
          </p:cNvPr>
          <p:cNvSpPr>
            <a:spLocks noGrp="1"/>
          </p:cNvSpPr>
          <p:nvPr>
            <p:ph idx="1"/>
          </p:nvPr>
        </p:nvSpPr>
        <p:spPr>
          <a:xfrm>
            <a:off x="4447308" y="591344"/>
            <a:ext cx="6906491" cy="5585619"/>
          </a:xfrm>
        </p:spPr>
        <p:txBody>
          <a:bodyPr anchor="ctr">
            <a:normAutofit/>
          </a:bodyPr>
          <a:lstStyle/>
          <a:p>
            <a:pPr marL="0" indent="0" algn="ctr">
              <a:buNone/>
            </a:pPr>
            <a:r>
              <a:rPr lang="en-US" sz="3600" dirty="0"/>
              <a:t>Process</a:t>
            </a:r>
          </a:p>
          <a:p>
            <a:pPr marL="0" indent="0">
              <a:buNone/>
            </a:pPr>
            <a:endParaRPr lang="en-US" dirty="0"/>
          </a:p>
          <a:p>
            <a:pPr marL="0" indent="0">
              <a:buNone/>
            </a:pPr>
            <a:r>
              <a:rPr lang="en-US" b="0" i="0" dirty="0">
                <a:solidFill>
                  <a:srgbClr val="000000"/>
                </a:solidFill>
                <a:effectLst/>
                <a:latin typeface="Poppins" panose="00000500000000000000" pitchFamily="2" charset="0"/>
              </a:rPr>
              <a:t>This shape stands for a step in your process</a:t>
            </a:r>
            <a:endParaRPr lang="en-US" dirty="0"/>
          </a:p>
          <a:p>
            <a:endParaRPr lang="en-US" dirty="0"/>
          </a:p>
        </p:txBody>
      </p:sp>
      <p:pic>
        <p:nvPicPr>
          <p:cNvPr id="4098" name="Picture 2" descr="Process">
            <a:extLst>
              <a:ext uri="{FF2B5EF4-FFF2-40B4-BE49-F238E27FC236}">
                <a16:creationId xmlns:a16="http://schemas.microsoft.com/office/drawing/2014/main" id="{3681DCA6-C424-AFC7-120E-04FF383E71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36994" y="926310"/>
            <a:ext cx="1727117" cy="11137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553267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04CD088-9924-FDF8-32EA-64AD14C5DE41}"/>
              </a:ext>
            </a:extLst>
          </p:cNvPr>
          <p:cNvSpPr>
            <a:spLocks noGrp="1"/>
          </p:cNvSpPr>
          <p:nvPr>
            <p:ph type="title"/>
          </p:nvPr>
        </p:nvSpPr>
        <p:spPr>
          <a:xfrm>
            <a:off x="686834" y="1153572"/>
            <a:ext cx="3200400" cy="4461163"/>
          </a:xfrm>
        </p:spPr>
        <p:txBody>
          <a:bodyPr>
            <a:normAutofit/>
          </a:bodyPr>
          <a:lstStyle/>
          <a:p>
            <a:r>
              <a:rPr lang="en-US" dirty="0">
                <a:solidFill>
                  <a:srgbClr val="FFFFFF"/>
                </a:solidFill>
              </a:rPr>
              <a:t>Flowcharts</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506ECF03-3832-CE61-45EB-6C148D597A92}"/>
              </a:ext>
            </a:extLst>
          </p:cNvPr>
          <p:cNvSpPr>
            <a:spLocks noGrp="1"/>
          </p:cNvSpPr>
          <p:nvPr>
            <p:ph idx="1"/>
          </p:nvPr>
        </p:nvSpPr>
        <p:spPr>
          <a:xfrm>
            <a:off x="4447308" y="591344"/>
            <a:ext cx="6906491" cy="5585619"/>
          </a:xfrm>
        </p:spPr>
        <p:txBody>
          <a:bodyPr anchor="ctr">
            <a:normAutofit/>
          </a:bodyPr>
          <a:lstStyle/>
          <a:p>
            <a:pPr marL="0" indent="0" algn="ctr">
              <a:buNone/>
            </a:pPr>
            <a:r>
              <a:rPr lang="en-US" sz="3600" dirty="0"/>
              <a:t>Decision</a:t>
            </a:r>
          </a:p>
          <a:p>
            <a:pPr marL="0" indent="0">
              <a:buNone/>
            </a:pPr>
            <a:endParaRPr lang="en-US" b="0" i="0" dirty="0">
              <a:solidFill>
                <a:srgbClr val="000000"/>
              </a:solidFill>
              <a:effectLst/>
              <a:latin typeface="Poppins" panose="00000500000000000000" pitchFamily="2" charset="0"/>
            </a:endParaRPr>
          </a:p>
          <a:p>
            <a:pPr marL="0" indent="0">
              <a:buNone/>
            </a:pPr>
            <a:r>
              <a:rPr lang="en-US" b="0" i="0" dirty="0">
                <a:solidFill>
                  <a:srgbClr val="000000"/>
                </a:solidFill>
                <a:effectLst/>
                <a:latin typeface="Poppins" panose="00000500000000000000" pitchFamily="2" charset="0"/>
              </a:rPr>
              <a:t>It indicates a point where the outcome of a decision dictates the next step. There can be various outcomes, but usually there are just two - yes and no</a:t>
            </a:r>
            <a:endParaRPr lang="en-US" dirty="0"/>
          </a:p>
        </p:txBody>
      </p:sp>
      <p:pic>
        <p:nvPicPr>
          <p:cNvPr id="5122" name="Picture 2" descr="Decision">
            <a:extLst>
              <a:ext uri="{FF2B5EF4-FFF2-40B4-BE49-F238E27FC236}">
                <a16:creationId xmlns:a16="http://schemas.microsoft.com/office/drawing/2014/main" id="{D7DE6D08-B92E-56C9-61B0-2FAA3A534C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07477" y="769441"/>
            <a:ext cx="1742823" cy="10954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801354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04CD088-9924-FDF8-32EA-64AD14C5DE41}"/>
              </a:ext>
            </a:extLst>
          </p:cNvPr>
          <p:cNvSpPr>
            <a:spLocks noGrp="1"/>
          </p:cNvSpPr>
          <p:nvPr>
            <p:ph type="title"/>
          </p:nvPr>
        </p:nvSpPr>
        <p:spPr>
          <a:xfrm>
            <a:off x="686834" y="1153572"/>
            <a:ext cx="3200400" cy="4461163"/>
          </a:xfrm>
        </p:spPr>
        <p:txBody>
          <a:bodyPr>
            <a:normAutofit/>
          </a:bodyPr>
          <a:lstStyle/>
          <a:p>
            <a:r>
              <a:rPr lang="en-US" dirty="0">
                <a:solidFill>
                  <a:srgbClr val="FFFFFF"/>
                </a:solidFill>
              </a:rPr>
              <a:t>Flowcharts</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506ECF03-3832-CE61-45EB-6C148D597A92}"/>
              </a:ext>
            </a:extLst>
          </p:cNvPr>
          <p:cNvSpPr>
            <a:spLocks noGrp="1"/>
          </p:cNvSpPr>
          <p:nvPr>
            <p:ph idx="1"/>
          </p:nvPr>
        </p:nvSpPr>
        <p:spPr>
          <a:xfrm>
            <a:off x="4447308" y="591344"/>
            <a:ext cx="6906491" cy="5585619"/>
          </a:xfrm>
        </p:spPr>
        <p:txBody>
          <a:bodyPr anchor="ctr">
            <a:normAutofit/>
          </a:bodyPr>
          <a:lstStyle/>
          <a:p>
            <a:pPr marL="0" indent="0" algn="ctr">
              <a:buNone/>
            </a:pPr>
            <a:r>
              <a:rPr lang="en-US" sz="3600" dirty="0"/>
              <a:t>Input / Output</a:t>
            </a:r>
          </a:p>
          <a:p>
            <a:pPr marL="0" indent="0">
              <a:buNone/>
            </a:pPr>
            <a:endParaRPr lang="en-US" b="0" i="0" dirty="0">
              <a:solidFill>
                <a:srgbClr val="000000"/>
              </a:solidFill>
              <a:effectLst/>
              <a:latin typeface="Poppins" panose="00000500000000000000" pitchFamily="2" charset="0"/>
            </a:endParaRPr>
          </a:p>
          <a:p>
            <a:pPr marL="0" indent="0">
              <a:buNone/>
            </a:pPr>
            <a:r>
              <a:rPr lang="en-US" b="0" i="0" dirty="0">
                <a:solidFill>
                  <a:srgbClr val="000000"/>
                </a:solidFill>
                <a:effectLst/>
                <a:latin typeface="Poppins" panose="00000500000000000000" pitchFamily="2" charset="0"/>
              </a:rPr>
              <a:t>This shape shows that information is coming into the process from outside, or leaving the process</a:t>
            </a:r>
            <a:endParaRPr lang="en-US" dirty="0"/>
          </a:p>
        </p:txBody>
      </p:sp>
      <p:pic>
        <p:nvPicPr>
          <p:cNvPr id="6146" name="Picture 2" descr="Data">
            <a:extLst>
              <a:ext uri="{FF2B5EF4-FFF2-40B4-BE49-F238E27FC236}">
                <a16:creationId xmlns:a16="http://schemas.microsoft.com/office/drawing/2014/main" id="{FF76D30B-004D-331E-0DE9-D9E1411CC8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73858" y="750599"/>
            <a:ext cx="2053390" cy="10344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135061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04CD088-9924-FDF8-32EA-64AD14C5DE41}"/>
              </a:ext>
            </a:extLst>
          </p:cNvPr>
          <p:cNvSpPr>
            <a:spLocks noGrp="1"/>
          </p:cNvSpPr>
          <p:nvPr>
            <p:ph type="title"/>
          </p:nvPr>
        </p:nvSpPr>
        <p:spPr>
          <a:xfrm>
            <a:off x="686834" y="1153572"/>
            <a:ext cx="3200400" cy="4461163"/>
          </a:xfrm>
        </p:spPr>
        <p:txBody>
          <a:bodyPr>
            <a:normAutofit/>
          </a:bodyPr>
          <a:lstStyle/>
          <a:p>
            <a:r>
              <a:rPr lang="en-US" dirty="0">
                <a:solidFill>
                  <a:srgbClr val="FFFFFF"/>
                </a:solidFill>
              </a:rPr>
              <a:t>Flowcharts</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pic>
        <p:nvPicPr>
          <p:cNvPr id="6" name="Content Placeholder 5">
            <a:extLst>
              <a:ext uri="{FF2B5EF4-FFF2-40B4-BE49-F238E27FC236}">
                <a16:creationId xmlns:a16="http://schemas.microsoft.com/office/drawing/2014/main" id="{3EA4DEAF-F6F9-B3E9-FD0D-B9AD35D138B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96000" y="269540"/>
            <a:ext cx="1344474" cy="5900135"/>
          </a:xfrm>
        </p:spPr>
      </p:pic>
    </p:spTree>
    <p:extLst>
      <p:ext uri="{BB962C8B-B14F-4D97-AF65-F5344CB8AC3E}">
        <p14:creationId xmlns:p14="http://schemas.microsoft.com/office/powerpoint/2010/main" val="177953448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04CD088-9924-FDF8-32EA-64AD14C5DE41}"/>
              </a:ext>
            </a:extLst>
          </p:cNvPr>
          <p:cNvSpPr>
            <a:spLocks noGrp="1"/>
          </p:cNvSpPr>
          <p:nvPr>
            <p:ph type="title"/>
          </p:nvPr>
        </p:nvSpPr>
        <p:spPr>
          <a:xfrm>
            <a:off x="686834" y="1153572"/>
            <a:ext cx="3200400" cy="4461163"/>
          </a:xfrm>
        </p:spPr>
        <p:txBody>
          <a:bodyPr>
            <a:normAutofit/>
          </a:bodyPr>
          <a:lstStyle/>
          <a:p>
            <a:r>
              <a:rPr lang="en-US" dirty="0">
                <a:solidFill>
                  <a:srgbClr val="FFFFFF"/>
                </a:solidFill>
              </a:rPr>
              <a:t>Flowcharts</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pic>
        <p:nvPicPr>
          <p:cNvPr id="6" name="Content Placeholder 5">
            <a:extLst>
              <a:ext uri="{FF2B5EF4-FFF2-40B4-BE49-F238E27FC236}">
                <a16:creationId xmlns:a16="http://schemas.microsoft.com/office/drawing/2014/main" id="{E0870BEE-EAFC-2FDE-7A67-4B30E15EAF7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217105" y="490537"/>
            <a:ext cx="5507931" cy="5910264"/>
          </a:xfrm>
        </p:spPr>
      </p:pic>
    </p:spTree>
    <p:extLst>
      <p:ext uri="{BB962C8B-B14F-4D97-AF65-F5344CB8AC3E}">
        <p14:creationId xmlns:p14="http://schemas.microsoft.com/office/powerpoint/2010/main" val="389508606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04CD088-9924-FDF8-32EA-64AD14C5DE41}"/>
              </a:ext>
            </a:extLst>
          </p:cNvPr>
          <p:cNvSpPr>
            <a:spLocks noGrp="1"/>
          </p:cNvSpPr>
          <p:nvPr>
            <p:ph type="title"/>
          </p:nvPr>
        </p:nvSpPr>
        <p:spPr>
          <a:xfrm>
            <a:off x="686834" y="1153572"/>
            <a:ext cx="3200400" cy="4461163"/>
          </a:xfrm>
        </p:spPr>
        <p:txBody>
          <a:bodyPr>
            <a:normAutofit/>
          </a:bodyPr>
          <a:lstStyle/>
          <a:p>
            <a:r>
              <a:rPr lang="en-US" dirty="0">
                <a:solidFill>
                  <a:srgbClr val="FFFFFF"/>
                </a:solidFill>
              </a:rPr>
              <a:t>Flowchart</a:t>
            </a:r>
            <a:br>
              <a:rPr lang="en-US" dirty="0">
                <a:solidFill>
                  <a:srgbClr val="FFFFFF"/>
                </a:solidFill>
              </a:rPr>
            </a:br>
            <a:r>
              <a:rPr lang="en-US" dirty="0">
                <a:solidFill>
                  <a:srgbClr val="FFFFFF"/>
                </a:solidFill>
              </a:rPr>
              <a:t>Ideas</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506ECF03-3832-CE61-45EB-6C148D597A92}"/>
              </a:ext>
            </a:extLst>
          </p:cNvPr>
          <p:cNvSpPr>
            <a:spLocks noGrp="1"/>
          </p:cNvSpPr>
          <p:nvPr>
            <p:ph idx="1"/>
          </p:nvPr>
        </p:nvSpPr>
        <p:spPr>
          <a:xfrm>
            <a:off x="4447308" y="591344"/>
            <a:ext cx="6906491" cy="5585619"/>
          </a:xfrm>
        </p:spPr>
        <p:txBody>
          <a:bodyPr anchor="ctr">
            <a:normAutofit lnSpcReduction="10000"/>
          </a:bodyPr>
          <a:lstStyle/>
          <a:p>
            <a:pPr marL="0" indent="0">
              <a:buNone/>
            </a:pPr>
            <a:r>
              <a:rPr lang="en-US" dirty="0"/>
              <a:t>Under 10</a:t>
            </a:r>
          </a:p>
          <a:p>
            <a:r>
              <a:rPr lang="en-US" dirty="0"/>
              <a:t>Pick a game to play</a:t>
            </a:r>
          </a:p>
          <a:p>
            <a:r>
              <a:rPr lang="en-US" dirty="0"/>
              <a:t>What should I eat?</a:t>
            </a:r>
          </a:p>
          <a:p>
            <a:r>
              <a:rPr lang="en-US" dirty="0"/>
              <a:t>What should I watch on TV?</a:t>
            </a:r>
          </a:p>
          <a:p>
            <a:r>
              <a:rPr lang="en-US" dirty="0"/>
              <a:t>Pick my pet</a:t>
            </a:r>
          </a:p>
          <a:p>
            <a:pPr marL="0" indent="0">
              <a:buNone/>
            </a:pPr>
            <a:r>
              <a:rPr lang="en-US" dirty="0"/>
              <a:t>Ages 10+</a:t>
            </a:r>
          </a:p>
          <a:p>
            <a:r>
              <a:rPr lang="en-US" dirty="0"/>
              <a:t>Find largest value among 3 values</a:t>
            </a:r>
          </a:p>
          <a:p>
            <a:r>
              <a:rPr lang="en-US" dirty="0"/>
              <a:t>Should I bring an umbrella</a:t>
            </a:r>
          </a:p>
          <a:p>
            <a:pPr marL="0" indent="0">
              <a:buNone/>
            </a:pPr>
            <a:r>
              <a:rPr lang="en-US" dirty="0"/>
              <a:t>Ages 13+</a:t>
            </a:r>
          </a:p>
          <a:p>
            <a:r>
              <a:rPr lang="en-US" dirty="0"/>
              <a:t>How to add multidigit numbers</a:t>
            </a:r>
          </a:p>
          <a:p>
            <a:r>
              <a:rPr lang="en-US" dirty="0"/>
              <a:t>How to prepare an egg</a:t>
            </a:r>
          </a:p>
          <a:p>
            <a:pPr marL="0" indent="0">
              <a:buNone/>
            </a:pPr>
            <a:endParaRPr lang="en-US" dirty="0"/>
          </a:p>
        </p:txBody>
      </p:sp>
    </p:spTree>
    <p:extLst>
      <p:ext uri="{BB962C8B-B14F-4D97-AF65-F5344CB8AC3E}">
        <p14:creationId xmlns:p14="http://schemas.microsoft.com/office/powerpoint/2010/main" val="396687022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0" name="Rectangle 9">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2CF4B60-062A-25CD-E448-6C8255EEF9CC}"/>
              </a:ext>
            </a:extLst>
          </p:cNvPr>
          <p:cNvSpPr>
            <a:spLocks noGrp="1"/>
          </p:cNvSpPr>
          <p:nvPr>
            <p:ph type="title"/>
          </p:nvPr>
        </p:nvSpPr>
        <p:spPr>
          <a:xfrm>
            <a:off x="1115568" y="548640"/>
            <a:ext cx="10168128" cy="1179576"/>
          </a:xfrm>
        </p:spPr>
        <p:txBody>
          <a:bodyPr>
            <a:normAutofit/>
          </a:bodyPr>
          <a:lstStyle/>
          <a:p>
            <a:r>
              <a:rPr lang="en-US" sz="4800" dirty="0"/>
              <a:t>Thank You</a:t>
            </a:r>
          </a:p>
        </p:txBody>
      </p:sp>
      <p:sp>
        <p:nvSpPr>
          <p:cNvPr id="14" name="Rectangle 13">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E43BD06B-906D-5C9C-E517-52B27F705E94}"/>
              </a:ext>
            </a:extLst>
          </p:cNvPr>
          <p:cNvSpPr>
            <a:spLocks noGrp="1"/>
          </p:cNvSpPr>
          <p:nvPr>
            <p:ph idx="1"/>
          </p:nvPr>
        </p:nvSpPr>
        <p:spPr>
          <a:xfrm>
            <a:off x="1992884" y="2560320"/>
            <a:ext cx="8206232" cy="3695020"/>
          </a:xfrm>
        </p:spPr>
        <p:txBody>
          <a:bodyPr>
            <a:normAutofit/>
          </a:bodyPr>
          <a:lstStyle/>
          <a:p>
            <a:pPr marL="0" indent="0">
              <a:buNone/>
            </a:pPr>
            <a:r>
              <a:rPr lang="en-US" dirty="0"/>
              <a:t>All resources can be found at:</a:t>
            </a:r>
          </a:p>
          <a:p>
            <a:pPr marL="0" indent="0">
              <a:buNone/>
            </a:pPr>
            <a:r>
              <a:rPr lang="en-US" dirty="0">
                <a:hlinkClick r:id="rId2"/>
              </a:rPr>
              <a:t>https://github.com/kevmoens/ThatConference2022</a:t>
            </a:r>
            <a:endParaRPr lang="en-US" dirty="0"/>
          </a:p>
          <a:p>
            <a:pPr marL="0" indent="0">
              <a:buNone/>
            </a:pPr>
            <a:endParaRPr lang="en-US" dirty="0"/>
          </a:p>
        </p:txBody>
      </p:sp>
    </p:spTree>
    <p:extLst>
      <p:ext uri="{BB962C8B-B14F-4D97-AF65-F5344CB8AC3E}">
        <p14:creationId xmlns:p14="http://schemas.microsoft.com/office/powerpoint/2010/main" val="14115835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04CD088-9924-FDF8-32EA-64AD14C5DE41}"/>
              </a:ext>
            </a:extLst>
          </p:cNvPr>
          <p:cNvSpPr>
            <a:spLocks noGrp="1"/>
          </p:cNvSpPr>
          <p:nvPr>
            <p:ph type="title"/>
          </p:nvPr>
        </p:nvSpPr>
        <p:spPr>
          <a:xfrm>
            <a:off x="686834" y="1153572"/>
            <a:ext cx="3200400" cy="4461163"/>
          </a:xfrm>
        </p:spPr>
        <p:txBody>
          <a:bodyPr>
            <a:normAutofit/>
          </a:bodyPr>
          <a:lstStyle/>
          <a:p>
            <a:r>
              <a:rPr lang="en-US" dirty="0">
                <a:solidFill>
                  <a:srgbClr val="FFFFFF"/>
                </a:solidFill>
              </a:rPr>
              <a:t>Sections</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506ECF03-3832-CE61-45EB-6C148D597A92}"/>
              </a:ext>
            </a:extLst>
          </p:cNvPr>
          <p:cNvSpPr>
            <a:spLocks noGrp="1"/>
          </p:cNvSpPr>
          <p:nvPr>
            <p:ph idx="1"/>
          </p:nvPr>
        </p:nvSpPr>
        <p:spPr>
          <a:xfrm>
            <a:off x="4447308" y="787400"/>
            <a:ext cx="6906491" cy="5389563"/>
          </a:xfrm>
        </p:spPr>
        <p:txBody>
          <a:bodyPr anchor="ctr">
            <a:normAutofit/>
          </a:bodyPr>
          <a:lstStyle/>
          <a:p>
            <a:r>
              <a:rPr lang="en-US" dirty="0"/>
              <a:t>Goals of coding with kids</a:t>
            </a:r>
          </a:p>
          <a:p>
            <a:r>
              <a:rPr lang="en-US" dirty="0"/>
              <a:t>How we got started</a:t>
            </a:r>
          </a:p>
          <a:p>
            <a:r>
              <a:rPr lang="en-US" dirty="0"/>
              <a:t>Projects</a:t>
            </a:r>
          </a:p>
          <a:p>
            <a:r>
              <a:rPr lang="en-US" dirty="0"/>
              <a:t>Miscellaneous Activities</a:t>
            </a:r>
          </a:p>
          <a:p>
            <a:r>
              <a:rPr lang="en-US" dirty="0"/>
              <a:t>Key Points when programming with kids</a:t>
            </a:r>
          </a:p>
          <a:p>
            <a:r>
              <a:rPr lang="en-US" dirty="0"/>
              <a:t>Resources</a:t>
            </a:r>
          </a:p>
          <a:p>
            <a:r>
              <a:rPr lang="en-US" dirty="0"/>
              <a:t>Colors – by Ella</a:t>
            </a:r>
          </a:p>
          <a:p>
            <a:r>
              <a:rPr lang="en-US" dirty="0"/>
              <a:t>Flow Charts</a:t>
            </a:r>
          </a:p>
          <a:p>
            <a:pPr lvl="1"/>
            <a:r>
              <a:rPr lang="en-US" dirty="0"/>
              <a:t>Try it your self</a:t>
            </a:r>
          </a:p>
          <a:p>
            <a:endParaRPr lang="en-US" dirty="0"/>
          </a:p>
        </p:txBody>
      </p:sp>
    </p:spTree>
    <p:extLst>
      <p:ext uri="{BB962C8B-B14F-4D97-AF65-F5344CB8AC3E}">
        <p14:creationId xmlns:p14="http://schemas.microsoft.com/office/powerpoint/2010/main" val="22697273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0" name="Rectangle 9">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2CF4B60-062A-25CD-E448-6C8255EEF9CC}"/>
              </a:ext>
            </a:extLst>
          </p:cNvPr>
          <p:cNvSpPr>
            <a:spLocks noGrp="1"/>
          </p:cNvSpPr>
          <p:nvPr>
            <p:ph type="title"/>
          </p:nvPr>
        </p:nvSpPr>
        <p:spPr>
          <a:xfrm>
            <a:off x="1115568" y="548640"/>
            <a:ext cx="10168128" cy="1179576"/>
          </a:xfrm>
        </p:spPr>
        <p:txBody>
          <a:bodyPr>
            <a:normAutofit/>
          </a:bodyPr>
          <a:lstStyle/>
          <a:p>
            <a:r>
              <a:rPr lang="en-US" sz="4000" dirty="0"/>
              <a:t>Goals of coding with kids</a:t>
            </a:r>
          </a:p>
        </p:txBody>
      </p:sp>
      <p:sp>
        <p:nvSpPr>
          <p:cNvPr id="14" name="Rectangle 13">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E43BD06B-906D-5C9C-E517-52B27F705E94}"/>
              </a:ext>
            </a:extLst>
          </p:cNvPr>
          <p:cNvSpPr>
            <a:spLocks noGrp="1"/>
          </p:cNvSpPr>
          <p:nvPr>
            <p:ph idx="1"/>
          </p:nvPr>
        </p:nvSpPr>
        <p:spPr>
          <a:xfrm>
            <a:off x="1115568" y="2481943"/>
            <a:ext cx="10168128" cy="3695020"/>
          </a:xfrm>
        </p:spPr>
        <p:txBody>
          <a:bodyPr>
            <a:normAutofit/>
          </a:bodyPr>
          <a:lstStyle/>
          <a:p>
            <a:pPr marL="457200" indent="-457200">
              <a:buFont typeface="+mj-lt"/>
              <a:buAutoNum type="arabicPeriod"/>
            </a:pPr>
            <a:r>
              <a:rPr lang="en-US" sz="2200" dirty="0"/>
              <a:t>Have fun with our children</a:t>
            </a:r>
          </a:p>
          <a:p>
            <a:pPr marL="457200" indent="-457200">
              <a:buFont typeface="+mj-lt"/>
              <a:buAutoNum type="arabicPeriod"/>
            </a:pPr>
            <a:r>
              <a:rPr lang="en-US" sz="2200" dirty="0"/>
              <a:t>Spend time together</a:t>
            </a:r>
          </a:p>
          <a:p>
            <a:pPr marL="457200" indent="-457200">
              <a:buFont typeface="+mj-lt"/>
              <a:buAutoNum type="arabicPeriod"/>
            </a:pPr>
            <a:r>
              <a:rPr lang="en-US" sz="2200" dirty="0"/>
              <a:t>Problem Solving / logic skills</a:t>
            </a:r>
          </a:p>
          <a:p>
            <a:pPr marL="457200" indent="-457200">
              <a:buFont typeface="+mj-lt"/>
              <a:buAutoNum type="arabicPeriod"/>
            </a:pPr>
            <a:r>
              <a:rPr lang="en-US" sz="2200" dirty="0"/>
              <a:t>Growth Mindset</a:t>
            </a:r>
          </a:p>
          <a:p>
            <a:pPr marL="457200" indent="-457200">
              <a:buFont typeface="+mj-lt"/>
              <a:buAutoNum type="arabicPeriod"/>
            </a:pPr>
            <a:r>
              <a:rPr lang="en-US" sz="2200" dirty="0"/>
              <a:t>Learn ways which they learn</a:t>
            </a:r>
          </a:p>
          <a:p>
            <a:pPr marL="457200" indent="-457200">
              <a:buFont typeface="+mj-lt"/>
              <a:buAutoNum type="arabicPeriod"/>
            </a:pPr>
            <a:r>
              <a:rPr lang="en-US" sz="2200" dirty="0"/>
              <a:t>Increase Creativity</a:t>
            </a:r>
          </a:p>
          <a:p>
            <a:pPr marL="457200" indent="-457200">
              <a:buFont typeface="+mj-lt"/>
              <a:buAutoNum type="arabicPeriod"/>
            </a:pPr>
            <a:r>
              <a:rPr lang="en-US" sz="2200" dirty="0"/>
              <a:t>Communication skills</a:t>
            </a:r>
          </a:p>
          <a:p>
            <a:pPr marL="457200" indent="-457200">
              <a:buFont typeface="+mj-lt"/>
              <a:buAutoNum type="arabicPeriod"/>
            </a:pPr>
            <a:r>
              <a:rPr lang="en-US" sz="2200" dirty="0"/>
              <a:t>Teach persistence / Perseverance</a:t>
            </a:r>
          </a:p>
          <a:p>
            <a:pPr marL="457200" indent="-457200">
              <a:buFont typeface="+mj-lt"/>
              <a:buAutoNum type="arabicPeriod"/>
            </a:pPr>
            <a:endParaRPr lang="en-US" sz="2200" dirty="0"/>
          </a:p>
          <a:p>
            <a:pPr marL="457200" indent="-457200">
              <a:buFont typeface="+mj-lt"/>
              <a:buAutoNum type="arabicPeriod"/>
            </a:pPr>
            <a:endParaRPr lang="en-US" sz="2200" dirty="0"/>
          </a:p>
          <a:p>
            <a:pPr marL="457200" indent="-457200">
              <a:buFont typeface="+mj-lt"/>
              <a:buAutoNum type="arabicPeriod"/>
            </a:pPr>
            <a:endParaRPr lang="en-US" sz="2200" dirty="0"/>
          </a:p>
        </p:txBody>
      </p:sp>
    </p:spTree>
    <p:extLst>
      <p:ext uri="{BB962C8B-B14F-4D97-AF65-F5344CB8AC3E}">
        <p14:creationId xmlns:p14="http://schemas.microsoft.com/office/powerpoint/2010/main" val="7280678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04CD088-9924-FDF8-32EA-64AD14C5DE41}"/>
              </a:ext>
            </a:extLst>
          </p:cNvPr>
          <p:cNvSpPr>
            <a:spLocks noGrp="1"/>
          </p:cNvSpPr>
          <p:nvPr>
            <p:ph type="title"/>
          </p:nvPr>
        </p:nvSpPr>
        <p:spPr>
          <a:xfrm>
            <a:off x="0" y="1153572"/>
            <a:ext cx="3530601" cy="4461163"/>
          </a:xfrm>
        </p:spPr>
        <p:txBody>
          <a:bodyPr>
            <a:normAutofit/>
          </a:bodyPr>
          <a:lstStyle/>
          <a:p>
            <a:pPr algn="ctr"/>
            <a:r>
              <a:rPr lang="en-US" dirty="0">
                <a:solidFill>
                  <a:srgbClr val="FFFFFF"/>
                </a:solidFill>
              </a:rPr>
              <a:t>Story</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9" name="Content Placeholder 8">
            <a:extLst>
              <a:ext uri="{FF2B5EF4-FFF2-40B4-BE49-F238E27FC236}">
                <a16:creationId xmlns:a16="http://schemas.microsoft.com/office/drawing/2014/main" id="{590C8380-7AD7-728E-D9EE-A1D6AA83C9DA}"/>
              </a:ext>
            </a:extLst>
          </p:cNvPr>
          <p:cNvSpPr>
            <a:spLocks noGrp="1"/>
          </p:cNvSpPr>
          <p:nvPr>
            <p:ph idx="1"/>
          </p:nvPr>
        </p:nvSpPr>
        <p:spPr/>
        <p:txBody>
          <a:bodyPr/>
          <a:lstStyle/>
          <a:p>
            <a:pPr marL="0" indent="0">
              <a:buNone/>
            </a:pPr>
            <a:endParaRPr lang="en-US" dirty="0"/>
          </a:p>
        </p:txBody>
      </p:sp>
    </p:spTree>
    <p:extLst>
      <p:ext uri="{BB962C8B-B14F-4D97-AF65-F5344CB8AC3E}">
        <p14:creationId xmlns:p14="http://schemas.microsoft.com/office/powerpoint/2010/main" val="32125977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04CD088-9924-FDF8-32EA-64AD14C5DE41}"/>
              </a:ext>
            </a:extLst>
          </p:cNvPr>
          <p:cNvSpPr>
            <a:spLocks noGrp="1"/>
          </p:cNvSpPr>
          <p:nvPr>
            <p:ph type="title"/>
          </p:nvPr>
        </p:nvSpPr>
        <p:spPr>
          <a:xfrm>
            <a:off x="0" y="1153572"/>
            <a:ext cx="3530601" cy="4461163"/>
          </a:xfrm>
        </p:spPr>
        <p:txBody>
          <a:bodyPr>
            <a:normAutofit/>
          </a:bodyPr>
          <a:lstStyle/>
          <a:p>
            <a:pPr algn="ctr"/>
            <a:r>
              <a:rPr lang="en-US" dirty="0">
                <a:solidFill>
                  <a:srgbClr val="FFFFFF"/>
                </a:solidFill>
              </a:rPr>
              <a:t>QBasic</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9" name="Content Placeholder 8">
            <a:extLst>
              <a:ext uri="{FF2B5EF4-FFF2-40B4-BE49-F238E27FC236}">
                <a16:creationId xmlns:a16="http://schemas.microsoft.com/office/drawing/2014/main" id="{590C8380-7AD7-728E-D9EE-A1D6AA83C9DA}"/>
              </a:ext>
            </a:extLst>
          </p:cNvPr>
          <p:cNvSpPr>
            <a:spLocks noGrp="1"/>
          </p:cNvSpPr>
          <p:nvPr>
            <p:ph idx="1"/>
          </p:nvPr>
        </p:nvSpPr>
        <p:spPr/>
        <p:txBody>
          <a:bodyPr/>
          <a:lstStyle/>
          <a:p>
            <a:pPr marL="0" indent="0">
              <a:buNone/>
            </a:pPr>
            <a:endParaRPr lang="en-US" dirty="0"/>
          </a:p>
        </p:txBody>
      </p:sp>
      <p:pic>
        <p:nvPicPr>
          <p:cNvPr id="1026" name="Picture 2" descr="See the source image">
            <a:extLst>
              <a:ext uri="{FF2B5EF4-FFF2-40B4-BE49-F238E27FC236}">
                <a16:creationId xmlns:a16="http://schemas.microsoft.com/office/drawing/2014/main" id="{90E36150-E1E1-7CB0-F6D3-668986073E1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67272" y="1062959"/>
            <a:ext cx="7957323" cy="49733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20923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04CD088-9924-FDF8-32EA-64AD14C5DE41}"/>
              </a:ext>
            </a:extLst>
          </p:cNvPr>
          <p:cNvSpPr>
            <a:spLocks noGrp="1"/>
          </p:cNvSpPr>
          <p:nvPr>
            <p:ph type="title"/>
          </p:nvPr>
        </p:nvSpPr>
        <p:spPr>
          <a:xfrm>
            <a:off x="0" y="1157968"/>
            <a:ext cx="3530601" cy="4461163"/>
          </a:xfrm>
        </p:spPr>
        <p:txBody>
          <a:bodyPr>
            <a:normAutofit/>
          </a:bodyPr>
          <a:lstStyle/>
          <a:p>
            <a:pPr algn="ctr"/>
            <a:r>
              <a:rPr lang="en-US" dirty="0">
                <a:solidFill>
                  <a:srgbClr val="FFFFFF"/>
                </a:solidFill>
              </a:rPr>
              <a:t>Pizza Blaster</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 name="Content Placeholder 4">
            <a:extLst>
              <a:ext uri="{FF2B5EF4-FFF2-40B4-BE49-F238E27FC236}">
                <a16:creationId xmlns:a16="http://schemas.microsoft.com/office/drawing/2014/main" id="{B0A22B86-4DA7-300D-55FB-64150FB540F0}"/>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48B8A42F-13EC-B59E-B19B-C2326543A621}"/>
              </a:ext>
            </a:extLst>
          </p:cNvPr>
          <p:cNvPicPr>
            <a:picLocks noChangeAspect="1"/>
          </p:cNvPicPr>
          <p:nvPr/>
        </p:nvPicPr>
        <p:blipFill>
          <a:blip r:embed="rId3"/>
          <a:stretch>
            <a:fillRect/>
          </a:stretch>
        </p:blipFill>
        <p:spPr>
          <a:xfrm>
            <a:off x="4202698" y="1083041"/>
            <a:ext cx="7151102" cy="4768239"/>
          </a:xfrm>
          <a:prstGeom prst="rect">
            <a:avLst/>
          </a:prstGeom>
        </p:spPr>
      </p:pic>
    </p:spTree>
    <p:extLst>
      <p:ext uri="{BB962C8B-B14F-4D97-AF65-F5344CB8AC3E}">
        <p14:creationId xmlns:p14="http://schemas.microsoft.com/office/powerpoint/2010/main" val="2424450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04CD088-9924-FDF8-32EA-64AD14C5DE41}"/>
              </a:ext>
            </a:extLst>
          </p:cNvPr>
          <p:cNvSpPr>
            <a:spLocks noGrp="1"/>
          </p:cNvSpPr>
          <p:nvPr>
            <p:ph type="title"/>
          </p:nvPr>
        </p:nvSpPr>
        <p:spPr>
          <a:xfrm>
            <a:off x="686834" y="1153572"/>
            <a:ext cx="3200400" cy="4461163"/>
          </a:xfrm>
        </p:spPr>
        <p:txBody>
          <a:bodyPr>
            <a:normAutofit/>
          </a:bodyPr>
          <a:lstStyle/>
          <a:p>
            <a:r>
              <a:rPr lang="en-US" dirty="0">
                <a:solidFill>
                  <a:srgbClr val="FFFFFF"/>
                </a:solidFill>
              </a:rPr>
              <a:t>Details</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506ECF03-3832-CE61-45EB-6C148D597A92}"/>
              </a:ext>
            </a:extLst>
          </p:cNvPr>
          <p:cNvSpPr>
            <a:spLocks noGrp="1"/>
          </p:cNvSpPr>
          <p:nvPr>
            <p:ph idx="1"/>
          </p:nvPr>
        </p:nvSpPr>
        <p:spPr>
          <a:xfrm>
            <a:off x="6630038" y="0"/>
            <a:ext cx="4723761" cy="2046503"/>
          </a:xfrm>
        </p:spPr>
        <p:txBody>
          <a:bodyPr anchor="ctr">
            <a:normAutofit/>
          </a:bodyPr>
          <a:lstStyle/>
          <a:p>
            <a:r>
              <a:rPr lang="en-US" dirty="0"/>
              <a:t>Code.org</a:t>
            </a:r>
          </a:p>
          <a:p>
            <a:pPr lvl="1"/>
            <a:r>
              <a:rPr lang="en-US" dirty="0"/>
              <a:t>Minecraft</a:t>
            </a:r>
          </a:p>
        </p:txBody>
      </p:sp>
      <p:pic>
        <p:nvPicPr>
          <p:cNvPr id="5" name="Picture 4">
            <a:extLst>
              <a:ext uri="{FF2B5EF4-FFF2-40B4-BE49-F238E27FC236}">
                <a16:creationId xmlns:a16="http://schemas.microsoft.com/office/drawing/2014/main" id="{D50F5A8A-096D-376E-7A19-ED48CB01FB39}"/>
              </a:ext>
            </a:extLst>
          </p:cNvPr>
          <p:cNvPicPr>
            <a:picLocks noChangeAspect="1"/>
          </p:cNvPicPr>
          <p:nvPr/>
        </p:nvPicPr>
        <p:blipFill>
          <a:blip r:embed="rId2"/>
          <a:stretch>
            <a:fillRect/>
          </a:stretch>
        </p:blipFill>
        <p:spPr>
          <a:xfrm>
            <a:off x="3149600" y="2046503"/>
            <a:ext cx="8916035" cy="4644666"/>
          </a:xfrm>
          <a:prstGeom prst="rect">
            <a:avLst/>
          </a:prstGeom>
        </p:spPr>
      </p:pic>
    </p:spTree>
    <p:extLst>
      <p:ext uri="{BB962C8B-B14F-4D97-AF65-F5344CB8AC3E}">
        <p14:creationId xmlns:p14="http://schemas.microsoft.com/office/powerpoint/2010/main" val="3985557349"/>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32342</TotalTime>
  <Words>965</Words>
  <Application>Microsoft Office PowerPoint</Application>
  <PresentationFormat>Widescreen</PresentationFormat>
  <Paragraphs>223</Paragraphs>
  <Slides>37</Slides>
  <Notes>14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37</vt:i4>
      </vt:variant>
    </vt:vector>
  </HeadingPairs>
  <TitlesOfParts>
    <vt:vector size="43" baseType="lpstr">
      <vt:lpstr>-apple-system</vt:lpstr>
      <vt:lpstr>Arial</vt:lpstr>
      <vt:lpstr>Calibri</vt:lpstr>
      <vt:lpstr>Calibri Light</vt:lpstr>
      <vt:lpstr>Poppins</vt:lpstr>
      <vt:lpstr>office theme</vt:lpstr>
      <vt:lpstr>Get your little ones around the camp fire!</vt:lpstr>
      <vt:lpstr>PowerPoint Presentation</vt:lpstr>
      <vt:lpstr>PowerPoint Presentation</vt:lpstr>
      <vt:lpstr>Sections</vt:lpstr>
      <vt:lpstr>Goals of coding with kids</vt:lpstr>
      <vt:lpstr>Story</vt:lpstr>
      <vt:lpstr>QBasic</vt:lpstr>
      <vt:lpstr>Pizza Blaster</vt:lpstr>
      <vt:lpstr>Details</vt:lpstr>
      <vt:lpstr>Gave the choice of reading or coding before bed</vt:lpstr>
      <vt:lpstr>C# Console Apps</vt:lpstr>
      <vt:lpstr>Unity</vt:lpstr>
      <vt:lpstr>Unity</vt:lpstr>
      <vt:lpstr>HTML Web Blazor</vt:lpstr>
      <vt:lpstr>Flexbox Froggy</vt:lpstr>
      <vt:lpstr>Blazor</vt:lpstr>
      <vt:lpstr>How we started</vt:lpstr>
      <vt:lpstr>Miscellaneous Activities</vt:lpstr>
      <vt:lpstr>Events</vt:lpstr>
      <vt:lpstr>Key Points when programming with kids</vt:lpstr>
      <vt:lpstr>Code with Kids</vt:lpstr>
      <vt:lpstr>Code with Kids</vt:lpstr>
      <vt:lpstr>Code with Kids</vt:lpstr>
      <vt:lpstr>Resources</vt:lpstr>
      <vt:lpstr>Colors</vt:lpstr>
      <vt:lpstr>Colors (Basics)</vt:lpstr>
      <vt:lpstr>Colors</vt:lpstr>
      <vt:lpstr>Colors</vt:lpstr>
      <vt:lpstr>Flowcharts</vt:lpstr>
      <vt:lpstr>Flowcharts</vt:lpstr>
      <vt:lpstr>Flowcharts</vt:lpstr>
      <vt:lpstr>Flowcharts</vt:lpstr>
      <vt:lpstr>Flowcharts</vt:lpstr>
      <vt:lpstr>Flowcharts</vt:lpstr>
      <vt:lpstr>Flowcharts</vt:lpstr>
      <vt:lpstr>Flowchart Ideas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Kevin Moens</cp:lastModifiedBy>
  <cp:revision>54</cp:revision>
  <dcterms:created xsi:type="dcterms:W3CDTF">2022-05-12T01:15:12Z</dcterms:created>
  <dcterms:modified xsi:type="dcterms:W3CDTF">2022-07-28T00:23:45Z</dcterms:modified>
</cp:coreProperties>
</file>